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9" r:id="rId4"/>
    <p:sldId id="260" r:id="rId5"/>
    <p:sldId id="258" r:id="rId6"/>
    <p:sldId id="259" r:id="rId7"/>
    <p:sldId id="261" r:id="rId8"/>
    <p:sldId id="262" r:id="rId9"/>
    <p:sldId id="263" r:id="rId10"/>
    <p:sldId id="283" r:id="rId11"/>
    <p:sldId id="264" r:id="rId12"/>
    <p:sldId id="265" r:id="rId13"/>
    <p:sldId id="266" r:id="rId14"/>
    <p:sldId id="267" r:id="rId15"/>
    <p:sldId id="278" r:id="rId16"/>
    <p:sldId id="270" r:id="rId17"/>
    <p:sldId id="271" r:id="rId18"/>
    <p:sldId id="268" r:id="rId19"/>
    <p:sldId id="272" r:id="rId20"/>
    <p:sldId id="273" r:id="rId21"/>
    <p:sldId id="274" r:id="rId22"/>
    <p:sldId id="280" r:id="rId23"/>
    <p:sldId id="281" r:id="rId24"/>
    <p:sldId id="282" r:id="rId25"/>
    <p:sldId id="275" r:id="rId26"/>
    <p:sldId id="276" r:id="rId27"/>
    <p:sldId id="277" r:id="rId28"/>
    <p:sldId id="26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0"/>
    <p:restoredTop sz="94674"/>
  </p:normalViewPr>
  <p:slideViewPr>
    <p:cSldViewPr snapToGrid="0" snapToObjects="1">
      <p:cViewPr varScale="1">
        <p:scale>
          <a:sx n="124" d="100"/>
          <a:sy n="124" d="100"/>
        </p:scale>
        <p:origin x="32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B5AEF-3F19-C747-BBCA-A86CF35143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3C197B-D0A1-4847-A930-108E6F8BB2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83CA0B-9E5B-0743-90E4-0CFF66F97D21}"/>
              </a:ext>
            </a:extLst>
          </p:cNvPr>
          <p:cNvSpPr>
            <a:spLocks noGrp="1"/>
          </p:cNvSpPr>
          <p:nvPr>
            <p:ph type="dt" sz="half" idx="10"/>
          </p:nvPr>
        </p:nvSpPr>
        <p:spPr/>
        <p:txBody>
          <a:bodyPr/>
          <a:lstStyle/>
          <a:p>
            <a:fld id="{9F5E443D-5A5C-E54C-AB9D-D8D60C4D14B6}" type="datetimeFigureOut">
              <a:rPr lang="en-US" smtClean="0"/>
              <a:t>4/15/19</a:t>
            </a:fld>
            <a:endParaRPr lang="en-US"/>
          </a:p>
        </p:txBody>
      </p:sp>
      <p:sp>
        <p:nvSpPr>
          <p:cNvPr id="5" name="Footer Placeholder 4">
            <a:extLst>
              <a:ext uri="{FF2B5EF4-FFF2-40B4-BE49-F238E27FC236}">
                <a16:creationId xmlns:a16="http://schemas.microsoft.com/office/drawing/2014/main" id="{B95493F2-B736-8643-8FFF-BAFA85D5C8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457CB9-0525-D54E-B08F-BA1911AE9864}"/>
              </a:ext>
            </a:extLst>
          </p:cNvPr>
          <p:cNvSpPr>
            <a:spLocks noGrp="1"/>
          </p:cNvSpPr>
          <p:nvPr>
            <p:ph type="sldNum" sz="quarter" idx="12"/>
          </p:nvPr>
        </p:nvSpPr>
        <p:spPr/>
        <p:txBody>
          <a:bodyPr/>
          <a:lstStyle/>
          <a:p>
            <a:fld id="{DF64946C-6DA0-7247-8856-19464CCE4D2B}" type="slidenum">
              <a:rPr lang="en-US" smtClean="0"/>
              <a:t>‹#›</a:t>
            </a:fld>
            <a:endParaRPr lang="en-US"/>
          </a:p>
        </p:txBody>
      </p:sp>
    </p:spTree>
    <p:extLst>
      <p:ext uri="{BB962C8B-B14F-4D97-AF65-F5344CB8AC3E}">
        <p14:creationId xmlns:p14="http://schemas.microsoft.com/office/powerpoint/2010/main" val="1251238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89563-0834-8048-BF2A-A5504CE101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C6936C-8C43-D34D-A332-5CFF686DF99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128BE-644F-D54E-BA3B-DFA8A63AE229}"/>
              </a:ext>
            </a:extLst>
          </p:cNvPr>
          <p:cNvSpPr>
            <a:spLocks noGrp="1"/>
          </p:cNvSpPr>
          <p:nvPr>
            <p:ph type="dt" sz="half" idx="10"/>
          </p:nvPr>
        </p:nvSpPr>
        <p:spPr/>
        <p:txBody>
          <a:bodyPr/>
          <a:lstStyle/>
          <a:p>
            <a:fld id="{9F5E443D-5A5C-E54C-AB9D-D8D60C4D14B6}" type="datetimeFigureOut">
              <a:rPr lang="en-US" smtClean="0"/>
              <a:t>4/15/19</a:t>
            </a:fld>
            <a:endParaRPr lang="en-US"/>
          </a:p>
        </p:txBody>
      </p:sp>
      <p:sp>
        <p:nvSpPr>
          <p:cNvPr id="5" name="Footer Placeholder 4">
            <a:extLst>
              <a:ext uri="{FF2B5EF4-FFF2-40B4-BE49-F238E27FC236}">
                <a16:creationId xmlns:a16="http://schemas.microsoft.com/office/drawing/2014/main" id="{B45EB860-C43B-6446-95D3-0F85755CB8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2F766-1C59-CF48-A0BA-61F3FE192A8C}"/>
              </a:ext>
            </a:extLst>
          </p:cNvPr>
          <p:cNvSpPr>
            <a:spLocks noGrp="1"/>
          </p:cNvSpPr>
          <p:nvPr>
            <p:ph type="sldNum" sz="quarter" idx="12"/>
          </p:nvPr>
        </p:nvSpPr>
        <p:spPr/>
        <p:txBody>
          <a:bodyPr/>
          <a:lstStyle/>
          <a:p>
            <a:fld id="{DF64946C-6DA0-7247-8856-19464CCE4D2B}" type="slidenum">
              <a:rPr lang="en-US" smtClean="0"/>
              <a:t>‹#›</a:t>
            </a:fld>
            <a:endParaRPr lang="en-US"/>
          </a:p>
        </p:txBody>
      </p:sp>
    </p:spTree>
    <p:extLst>
      <p:ext uri="{BB962C8B-B14F-4D97-AF65-F5344CB8AC3E}">
        <p14:creationId xmlns:p14="http://schemas.microsoft.com/office/powerpoint/2010/main" val="2213738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6EBCD1-C247-9845-A4EA-781EC17F2F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ED293B-FB97-6D48-B11A-BD793E490FA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8FDAA-6441-E542-BF6F-54B3A2AA381E}"/>
              </a:ext>
            </a:extLst>
          </p:cNvPr>
          <p:cNvSpPr>
            <a:spLocks noGrp="1"/>
          </p:cNvSpPr>
          <p:nvPr>
            <p:ph type="dt" sz="half" idx="10"/>
          </p:nvPr>
        </p:nvSpPr>
        <p:spPr/>
        <p:txBody>
          <a:bodyPr/>
          <a:lstStyle/>
          <a:p>
            <a:fld id="{9F5E443D-5A5C-E54C-AB9D-D8D60C4D14B6}" type="datetimeFigureOut">
              <a:rPr lang="en-US" smtClean="0"/>
              <a:t>4/15/19</a:t>
            </a:fld>
            <a:endParaRPr lang="en-US"/>
          </a:p>
        </p:txBody>
      </p:sp>
      <p:sp>
        <p:nvSpPr>
          <p:cNvPr id="5" name="Footer Placeholder 4">
            <a:extLst>
              <a:ext uri="{FF2B5EF4-FFF2-40B4-BE49-F238E27FC236}">
                <a16:creationId xmlns:a16="http://schemas.microsoft.com/office/drawing/2014/main" id="{32A2A96C-BD85-8240-8673-F0EB94D9FF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5D4C7C-5989-104A-9735-1D7FC94C88C6}"/>
              </a:ext>
            </a:extLst>
          </p:cNvPr>
          <p:cNvSpPr>
            <a:spLocks noGrp="1"/>
          </p:cNvSpPr>
          <p:nvPr>
            <p:ph type="sldNum" sz="quarter" idx="12"/>
          </p:nvPr>
        </p:nvSpPr>
        <p:spPr/>
        <p:txBody>
          <a:bodyPr/>
          <a:lstStyle/>
          <a:p>
            <a:fld id="{DF64946C-6DA0-7247-8856-19464CCE4D2B}" type="slidenum">
              <a:rPr lang="en-US" smtClean="0"/>
              <a:t>‹#›</a:t>
            </a:fld>
            <a:endParaRPr lang="en-US"/>
          </a:p>
        </p:txBody>
      </p:sp>
    </p:spTree>
    <p:extLst>
      <p:ext uri="{BB962C8B-B14F-4D97-AF65-F5344CB8AC3E}">
        <p14:creationId xmlns:p14="http://schemas.microsoft.com/office/powerpoint/2010/main" val="172022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F0FFB-6840-E349-BFB0-420C42B9F3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2492F1-5C2D-2D43-8852-F67513AC6B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F228E-B363-F640-8AEA-B47F7B304B30}"/>
              </a:ext>
            </a:extLst>
          </p:cNvPr>
          <p:cNvSpPr>
            <a:spLocks noGrp="1"/>
          </p:cNvSpPr>
          <p:nvPr>
            <p:ph type="dt" sz="half" idx="10"/>
          </p:nvPr>
        </p:nvSpPr>
        <p:spPr/>
        <p:txBody>
          <a:bodyPr/>
          <a:lstStyle/>
          <a:p>
            <a:fld id="{9F5E443D-5A5C-E54C-AB9D-D8D60C4D14B6}" type="datetimeFigureOut">
              <a:rPr lang="en-US" smtClean="0"/>
              <a:t>4/15/19</a:t>
            </a:fld>
            <a:endParaRPr lang="en-US"/>
          </a:p>
        </p:txBody>
      </p:sp>
      <p:sp>
        <p:nvSpPr>
          <p:cNvPr id="5" name="Footer Placeholder 4">
            <a:extLst>
              <a:ext uri="{FF2B5EF4-FFF2-40B4-BE49-F238E27FC236}">
                <a16:creationId xmlns:a16="http://schemas.microsoft.com/office/drawing/2014/main" id="{A207CCBD-F07A-BD47-BDEB-1105512A3A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63850-1D0C-574A-819B-8DF6682DD8D8}"/>
              </a:ext>
            </a:extLst>
          </p:cNvPr>
          <p:cNvSpPr>
            <a:spLocks noGrp="1"/>
          </p:cNvSpPr>
          <p:nvPr>
            <p:ph type="sldNum" sz="quarter" idx="12"/>
          </p:nvPr>
        </p:nvSpPr>
        <p:spPr/>
        <p:txBody>
          <a:bodyPr/>
          <a:lstStyle/>
          <a:p>
            <a:fld id="{DF64946C-6DA0-7247-8856-19464CCE4D2B}" type="slidenum">
              <a:rPr lang="en-US" smtClean="0"/>
              <a:t>‹#›</a:t>
            </a:fld>
            <a:endParaRPr lang="en-US"/>
          </a:p>
        </p:txBody>
      </p:sp>
    </p:spTree>
    <p:extLst>
      <p:ext uri="{BB962C8B-B14F-4D97-AF65-F5344CB8AC3E}">
        <p14:creationId xmlns:p14="http://schemas.microsoft.com/office/powerpoint/2010/main" val="3134152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2CB35-E182-D244-A590-78531B60DF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F68705-5087-4246-B520-30C0B8F073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701924-DD00-E848-A8C7-7FF95324D1CF}"/>
              </a:ext>
            </a:extLst>
          </p:cNvPr>
          <p:cNvSpPr>
            <a:spLocks noGrp="1"/>
          </p:cNvSpPr>
          <p:nvPr>
            <p:ph type="dt" sz="half" idx="10"/>
          </p:nvPr>
        </p:nvSpPr>
        <p:spPr/>
        <p:txBody>
          <a:bodyPr/>
          <a:lstStyle/>
          <a:p>
            <a:fld id="{9F5E443D-5A5C-E54C-AB9D-D8D60C4D14B6}" type="datetimeFigureOut">
              <a:rPr lang="en-US" smtClean="0"/>
              <a:t>4/15/19</a:t>
            </a:fld>
            <a:endParaRPr lang="en-US"/>
          </a:p>
        </p:txBody>
      </p:sp>
      <p:sp>
        <p:nvSpPr>
          <p:cNvPr id="5" name="Footer Placeholder 4">
            <a:extLst>
              <a:ext uri="{FF2B5EF4-FFF2-40B4-BE49-F238E27FC236}">
                <a16:creationId xmlns:a16="http://schemas.microsoft.com/office/drawing/2014/main" id="{1EACB470-D5EC-6B42-A5C1-A9748299B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1436FE-A013-EA4A-AF89-44B18CDD781A}"/>
              </a:ext>
            </a:extLst>
          </p:cNvPr>
          <p:cNvSpPr>
            <a:spLocks noGrp="1"/>
          </p:cNvSpPr>
          <p:nvPr>
            <p:ph type="sldNum" sz="quarter" idx="12"/>
          </p:nvPr>
        </p:nvSpPr>
        <p:spPr/>
        <p:txBody>
          <a:bodyPr/>
          <a:lstStyle/>
          <a:p>
            <a:fld id="{DF64946C-6DA0-7247-8856-19464CCE4D2B}" type="slidenum">
              <a:rPr lang="en-US" smtClean="0"/>
              <a:t>‹#›</a:t>
            </a:fld>
            <a:endParaRPr lang="en-US"/>
          </a:p>
        </p:txBody>
      </p:sp>
    </p:spTree>
    <p:extLst>
      <p:ext uri="{BB962C8B-B14F-4D97-AF65-F5344CB8AC3E}">
        <p14:creationId xmlns:p14="http://schemas.microsoft.com/office/powerpoint/2010/main" val="3821256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2675A-40D6-004A-A50D-9D9FA83AAF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132958-D1AE-BD42-8575-74445BEAC38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A71F16-980F-BB4F-80C1-2E40D1FB258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03BBF8-9CCD-B34E-9EAD-E6F432CC4B96}"/>
              </a:ext>
            </a:extLst>
          </p:cNvPr>
          <p:cNvSpPr>
            <a:spLocks noGrp="1"/>
          </p:cNvSpPr>
          <p:nvPr>
            <p:ph type="dt" sz="half" idx="10"/>
          </p:nvPr>
        </p:nvSpPr>
        <p:spPr/>
        <p:txBody>
          <a:bodyPr/>
          <a:lstStyle/>
          <a:p>
            <a:fld id="{9F5E443D-5A5C-E54C-AB9D-D8D60C4D14B6}" type="datetimeFigureOut">
              <a:rPr lang="en-US" smtClean="0"/>
              <a:t>4/15/19</a:t>
            </a:fld>
            <a:endParaRPr lang="en-US"/>
          </a:p>
        </p:txBody>
      </p:sp>
      <p:sp>
        <p:nvSpPr>
          <p:cNvPr id="6" name="Footer Placeholder 5">
            <a:extLst>
              <a:ext uri="{FF2B5EF4-FFF2-40B4-BE49-F238E27FC236}">
                <a16:creationId xmlns:a16="http://schemas.microsoft.com/office/drawing/2014/main" id="{281D8DC7-7D80-EB46-941D-0F873B4802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6CA22B-6A48-4548-8BB3-4237BA4274F0}"/>
              </a:ext>
            </a:extLst>
          </p:cNvPr>
          <p:cNvSpPr>
            <a:spLocks noGrp="1"/>
          </p:cNvSpPr>
          <p:nvPr>
            <p:ph type="sldNum" sz="quarter" idx="12"/>
          </p:nvPr>
        </p:nvSpPr>
        <p:spPr/>
        <p:txBody>
          <a:bodyPr/>
          <a:lstStyle/>
          <a:p>
            <a:fld id="{DF64946C-6DA0-7247-8856-19464CCE4D2B}" type="slidenum">
              <a:rPr lang="en-US" smtClean="0"/>
              <a:t>‹#›</a:t>
            </a:fld>
            <a:endParaRPr lang="en-US"/>
          </a:p>
        </p:txBody>
      </p:sp>
    </p:spTree>
    <p:extLst>
      <p:ext uri="{BB962C8B-B14F-4D97-AF65-F5344CB8AC3E}">
        <p14:creationId xmlns:p14="http://schemas.microsoft.com/office/powerpoint/2010/main" val="322533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EC6F-ABE9-444E-B43D-91C0E0ADC5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DF6971-3A00-7D41-A9D2-E98F826621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D4C696-CA7E-E34B-94A4-9D9BEA43FF4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B67EE5-548C-CE44-8ADA-83C37C0E3F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0D6065F-CF01-1846-AFB3-7EF7CCE4C1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06E63B-A1F4-1945-84D5-4DEBB374A4B1}"/>
              </a:ext>
            </a:extLst>
          </p:cNvPr>
          <p:cNvSpPr>
            <a:spLocks noGrp="1"/>
          </p:cNvSpPr>
          <p:nvPr>
            <p:ph type="dt" sz="half" idx="10"/>
          </p:nvPr>
        </p:nvSpPr>
        <p:spPr/>
        <p:txBody>
          <a:bodyPr/>
          <a:lstStyle/>
          <a:p>
            <a:fld id="{9F5E443D-5A5C-E54C-AB9D-D8D60C4D14B6}" type="datetimeFigureOut">
              <a:rPr lang="en-US" smtClean="0"/>
              <a:t>4/15/19</a:t>
            </a:fld>
            <a:endParaRPr lang="en-US"/>
          </a:p>
        </p:txBody>
      </p:sp>
      <p:sp>
        <p:nvSpPr>
          <p:cNvPr id="8" name="Footer Placeholder 7">
            <a:extLst>
              <a:ext uri="{FF2B5EF4-FFF2-40B4-BE49-F238E27FC236}">
                <a16:creationId xmlns:a16="http://schemas.microsoft.com/office/drawing/2014/main" id="{4D265DAE-A915-BB43-94AD-71B0EBD8A7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DB0EC7-FB28-C542-AD7C-8D9E7BFD342D}"/>
              </a:ext>
            </a:extLst>
          </p:cNvPr>
          <p:cNvSpPr>
            <a:spLocks noGrp="1"/>
          </p:cNvSpPr>
          <p:nvPr>
            <p:ph type="sldNum" sz="quarter" idx="12"/>
          </p:nvPr>
        </p:nvSpPr>
        <p:spPr/>
        <p:txBody>
          <a:bodyPr/>
          <a:lstStyle/>
          <a:p>
            <a:fld id="{DF64946C-6DA0-7247-8856-19464CCE4D2B}" type="slidenum">
              <a:rPr lang="en-US" smtClean="0"/>
              <a:t>‹#›</a:t>
            </a:fld>
            <a:endParaRPr lang="en-US"/>
          </a:p>
        </p:txBody>
      </p:sp>
    </p:spTree>
    <p:extLst>
      <p:ext uri="{BB962C8B-B14F-4D97-AF65-F5344CB8AC3E}">
        <p14:creationId xmlns:p14="http://schemas.microsoft.com/office/powerpoint/2010/main" val="56730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E8F63-FE41-F441-9EC2-63CEB27AB7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37670E-70EA-A247-ADBD-ED21D02706D0}"/>
              </a:ext>
            </a:extLst>
          </p:cNvPr>
          <p:cNvSpPr>
            <a:spLocks noGrp="1"/>
          </p:cNvSpPr>
          <p:nvPr>
            <p:ph type="dt" sz="half" idx="10"/>
          </p:nvPr>
        </p:nvSpPr>
        <p:spPr/>
        <p:txBody>
          <a:bodyPr/>
          <a:lstStyle/>
          <a:p>
            <a:fld id="{9F5E443D-5A5C-E54C-AB9D-D8D60C4D14B6}" type="datetimeFigureOut">
              <a:rPr lang="en-US" smtClean="0"/>
              <a:t>4/15/19</a:t>
            </a:fld>
            <a:endParaRPr lang="en-US"/>
          </a:p>
        </p:txBody>
      </p:sp>
      <p:sp>
        <p:nvSpPr>
          <p:cNvPr id="4" name="Footer Placeholder 3">
            <a:extLst>
              <a:ext uri="{FF2B5EF4-FFF2-40B4-BE49-F238E27FC236}">
                <a16:creationId xmlns:a16="http://schemas.microsoft.com/office/drawing/2014/main" id="{2AA03828-FE98-EF48-8B8E-B31763884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53F609-DD72-F84B-94FD-C5B042A1D064}"/>
              </a:ext>
            </a:extLst>
          </p:cNvPr>
          <p:cNvSpPr>
            <a:spLocks noGrp="1"/>
          </p:cNvSpPr>
          <p:nvPr>
            <p:ph type="sldNum" sz="quarter" idx="12"/>
          </p:nvPr>
        </p:nvSpPr>
        <p:spPr/>
        <p:txBody>
          <a:bodyPr/>
          <a:lstStyle/>
          <a:p>
            <a:fld id="{DF64946C-6DA0-7247-8856-19464CCE4D2B}" type="slidenum">
              <a:rPr lang="en-US" smtClean="0"/>
              <a:t>‹#›</a:t>
            </a:fld>
            <a:endParaRPr lang="en-US"/>
          </a:p>
        </p:txBody>
      </p:sp>
    </p:spTree>
    <p:extLst>
      <p:ext uri="{BB962C8B-B14F-4D97-AF65-F5344CB8AC3E}">
        <p14:creationId xmlns:p14="http://schemas.microsoft.com/office/powerpoint/2010/main" val="2966944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81CDEC-A217-D14E-B8FA-2A9DFE3890DF}"/>
              </a:ext>
            </a:extLst>
          </p:cNvPr>
          <p:cNvSpPr>
            <a:spLocks noGrp="1"/>
          </p:cNvSpPr>
          <p:nvPr>
            <p:ph type="dt" sz="half" idx="10"/>
          </p:nvPr>
        </p:nvSpPr>
        <p:spPr/>
        <p:txBody>
          <a:bodyPr/>
          <a:lstStyle/>
          <a:p>
            <a:fld id="{9F5E443D-5A5C-E54C-AB9D-D8D60C4D14B6}" type="datetimeFigureOut">
              <a:rPr lang="en-US" smtClean="0"/>
              <a:t>4/15/19</a:t>
            </a:fld>
            <a:endParaRPr lang="en-US"/>
          </a:p>
        </p:txBody>
      </p:sp>
      <p:sp>
        <p:nvSpPr>
          <p:cNvPr id="3" name="Footer Placeholder 2">
            <a:extLst>
              <a:ext uri="{FF2B5EF4-FFF2-40B4-BE49-F238E27FC236}">
                <a16:creationId xmlns:a16="http://schemas.microsoft.com/office/drawing/2014/main" id="{1506ED4E-9078-D14D-B1CE-6EF468E935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D15F30-1FF7-A445-84CA-24B82781AD36}"/>
              </a:ext>
            </a:extLst>
          </p:cNvPr>
          <p:cNvSpPr>
            <a:spLocks noGrp="1"/>
          </p:cNvSpPr>
          <p:nvPr>
            <p:ph type="sldNum" sz="quarter" idx="12"/>
          </p:nvPr>
        </p:nvSpPr>
        <p:spPr/>
        <p:txBody>
          <a:bodyPr/>
          <a:lstStyle/>
          <a:p>
            <a:fld id="{DF64946C-6DA0-7247-8856-19464CCE4D2B}" type="slidenum">
              <a:rPr lang="en-US" smtClean="0"/>
              <a:t>‹#›</a:t>
            </a:fld>
            <a:endParaRPr lang="en-US"/>
          </a:p>
        </p:txBody>
      </p:sp>
    </p:spTree>
    <p:extLst>
      <p:ext uri="{BB962C8B-B14F-4D97-AF65-F5344CB8AC3E}">
        <p14:creationId xmlns:p14="http://schemas.microsoft.com/office/powerpoint/2010/main" val="2395602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5BEB0-351F-CA46-B4B6-F83ABEA7B5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7F8220-CF37-9B4F-B21A-82FC670C7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2EDDCE-D69D-DD4F-B861-6F513A97E9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11D852-F55D-1848-996A-D365A3FF0533}"/>
              </a:ext>
            </a:extLst>
          </p:cNvPr>
          <p:cNvSpPr>
            <a:spLocks noGrp="1"/>
          </p:cNvSpPr>
          <p:nvPr>
            <p:ph type="dt" sz="half" idx="10"/>
          </p:nvPr>
        </p:nvSpPr>
        <p:spPr/>
        <p:txBody>
          <a:bodyPr/>
          <a:lstStyle/>
          <a:p>
            <a:fld id="{9F5E443D-5A5C-E54C-AB9D-D8D60C4D14B6}" type="datetimeFigureOut">
              <a:rPr lang="en-US" smtClean="0"/>
              <a:t>4/15/19</a:t>
            </a:fld>
            <a:endParaRPr lang="en-US"/>
          </a:p>
        </p:txBody>
      </p:sp>
      <p:sp>
        <p:nvSpPr>
          <p:cNvPr id="6" name="Footer Placeholder 5">
            <a:extLst>
              <a:ext uri="{FF2B5EF4-FFF2-40B4-BE49-F238E27FC236}">
                <a16:creationId xmlns:a16="http://schemas.microsoft.com/office/drawing/2014/main" id="{3E4FF930-BE83-514E-8D20-C03A1773B7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344DC3-387A-A944-9FFF-14B2A1C83545}"/>
              </a:ext>
            </a:extLst>
          </p:cNvPr>
          <p:cNvSpPr>
            <a:spLocks noGrp="1"/>
          </p:cNvSpPr>
          <p:nvPr>
            <p:ph type="sldNum" sz="quarter" idx="12"/>
          </p:nvPr>
        </p:nvSpPr>
        <p:spPr/>
        <p:txBody>
          <a:bodyPr/>
          <a:lstStyle/>
          <a:p>
            <a:fld id="{DF64946C-6DA0-7247-8856-19464CCE4D2B}" type="slidenum">
              <a:rPr lang="en-US" smtClean="0"/>
              <a:t>‹#›</a:t>
            </a:fld>
            <a:endParaRPr lang="en-US"/>
          </a:p>
        </p:txBody>
      </p:sp>
    </p:spTree>
    <p:extLst>
      <p:ext uri="{BB962C8B-B14F-4D97-AF65-F5344CB8AC3E}">
        <p14:creationId xmlns:p14="http://schemas.microsoft.com/office/powerpoint/2010/main" val="4190604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031F4-B2B3-034F-B5E4-7D02637A73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B40092-82B0-2B41-ABFA-EFB92CE0FE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1F3010-08FD-A44E-8D40-3AE338A2CC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730404-D16C-C94B-B17C-05B1BDE5D60F}"/>
              </a:ext>
            </a:extLst>
          </p:cNvPr>
          <p:cNvSpPr>
            <a:spLocks noGrp="1"/>
          </p:cNvSpPr>
          <p:nvPr>
            <p:ph type="dt" sz="half" idx="10"/>
          </p:nvPr>
        </p:nvSpPr>
        <p:spPr/>
        <p:txBody>
          <a:bodyPr/>
          <a:lstStyle/>
          <a:p>
            <a:fld id="{9F5E443D-5A5C-E54C-AB9D-D8D60C4D14B6}" type="datetimeFigureOut">
              <a:rPr lang="en-US" smtClean="0"/>
              <a:t>4/15/19</a:t>
            </a:fld>
            <a:endParaRPr lang="en-US"/>
          </a:p>
        </p:txBody>
      </p:sp>
      <p:sp>
        <p:nvSpPr>
          <p:cNvPr id="6" name="Footer Placeholder 5">
            <a:extLst>
              <a:ext uri="{FF2B5EF4-FFF2-40B4-BE49-F238E27FC236}">
                <a16:creationId xmlns:a16="http://schemas.microsoft.com/office/drawing/2014/main" id="{77068B29-2E91-EA4B-9613-ADDC9C3406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478DFA-BDBC-3348-9E7D-5BE783A974B0}"/>
              </a:ext>
            </a:extLst>
          </p:cNvPr>
          <p:cNvSpPr>
            <a:spLocks noGrp="1"/>
          </p:cNvSpPr>
          <p:nvPr>
            <p:ph type="sldNum" sz="quarter" idx="12"/>
          </p:nvPr>
        </p:nvSpPr>
        <p:spPr/>
        <p:txBody>
          <a:bodyPr/>
          <a:lstStyle/>
          <a:p>
            <a:fld id="{DF64946C-6DA0-7247-8856-19464CCE4D2B}" type="slidenum">
              <a:rPr lang="en-US" smtClean="0"/>
              <a:t>‹#›</a:t>
            </a:fld>
            <a:endParaRPr lang="en-US"/>
          </a:p>
        </p:txBody>
      </p:sp>
    </p:spTree>
    <p:extLst>
      <p:ext uri="{BB962C8B-B14F-4D97-AF65-F5344CB8AC3E}">
        <p14:creationId xmlns:p14="http://schemas.microsoft.com/office/powerpoint/2010/main" val="1758570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274333-81E3-0648-B3AB-7DBC3E8005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CBC611-0954-B448-A137-F37A525022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3ABFA6-2F86-964C-A130-B6C1288727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E443D-5A5C-E54C-AB9D-D8D60C4D14B6}" type="datetimeFigureOut">
              <a:rPr lang="en-US" smtClean="0"/>
              <a:t>4/15/19</a:t>
            </a:fld>
            <a:endParaRPr lang="en-US"/>
          </a:p>
        </p:txBody>
      </p:sp>
      <p:sp>
        <p:nvSpPr>
          <p:cNvPr id="5" name="Footer Placeholder 4">
            <a:extLst>
              <a:ext uri="{FF2B5EF4-FFF2-40B4-BE49-F238E27FC236}">
                <a16:creationId xmlns:a16="http://schemas.microsoft.com/office/drawing/2014/main" id="{B1C7522B-532E-1C47-8421-3A2FD6F200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7988AC-01A1-674B-A91E-03AF0C41CB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4946C-6DA0-7247-8856-19464CCE4D2B}" type="slidenum">
              <a:rPr lang="en-US" smtClean="0"/>
              <a:t>‹#›</a:t>
            </a:fld>
            <a:endParaRPr lang="en-US"/>
          </a:p>
        </p:txBody>
      </p:sp>
    </p:spTree>
    <p:extLst>
      <p:ext uri="{BB962C8B-B14F-4D97-AF65-F5344CB8AC3E}">
        <p14:creationId xmlns:p14="http://schemas.microsoft.com/office/powerpoint/2010/main" val="1644111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coe-purch@ucdavis.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coe-purch@ucdavis.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4570-D097-BB4E-A6EF-3819B5F81677}"/>
              </a:ext>
            </a:extLst>
          </p:cNvPr>
          <p:cNvSpPr>
            <a:spLocks noGrp="1"/>
          </p:cNvSpPr>
          <p:nvPr>
            <p:ph type="ctrTitle"/>
          </p:nvPr>
        </p:nvSpPr>
        <p:spPr>
          <a:xfrm>
            <a:off x="1524000" y="615736"/>
            <a:ext cx="9144000" cy="2387600"/>
          </a:xfrm>
        </p:spPr>
        <p:txBody>
          <a:bodyPr/>
          <a:lstStyle/>
          <a:p>
            <a:r>
              <a:rPr lang="en-US" dirty="0"/>
              <a:t>Pre-Purchasing (OPP)</a:t>
            </a:r>
          </a:p>
        </p:txBody>
      </p:sp>
      <p:sp>
        <p:nvSpPr>
          <p:cNvPr id="3" name="Subtitle 2">
            <a:extLst>
              <a:ext uri="{FF2B5EF4-FFF2-40B4-BE49-F238E27FC236}">
                <a16:creationId xmlns:a16="http://schemas.microsoft.com/office/drawing/2014/main" id="{C96DCAA3-E1B5-F140-8DE0-F69308264DC5}"/>
              </a:ext>
            </a:extLst>
          </p:cNvPr>
          <p:cNvSpPr>
            <a:spLocks noGrp="1"/>
          </p:cNvSpPr>
          <p:nvPr>
            <p:ph type="subTitle" idx="1"/>
          </p:nvPr>
        </p:nvSpPr>
        <p:spPr>
          <a:xfrm>
            <a:off x="1524000" y="3095411"/>
            <a:ext cx="9144000" cy="661737"/>
          </a:xfrm>
        </p:spPr>
        <p:txBody>
          <a:bodyPr>
            <a:normAutofit/>
          </a:bodyPr>
          <a:lstStyle/>
          <a:p>
            <a:r>
              <a:rPr lang="en-US" sz="4000" dirty="0" err="1"/>
              <a:t>prepurchasing.ucdavis.edu</a:t>
            </a:r>
            <a:endParaRPr lang="en-US" sz="4000" dirty="0"/>
          </a:p>
        </p:txBody>
      </p:sp>
      <p:sp>
        <p:nvSpPr>
          <p:cNvPr id="5" name="TextBox 4">
            <a:extLst>
              <a:ext uri="{FF2B5EF4-FFF2-40B4-BE49-F238E27FC236}">
                <a16:creationId xmlns:a16="http://schemas.microsoft.com/office/drawing/2014/main" id="{C3BB6892-71A3-4A47-B7F4-2E844F8441FA}"/>
              </a:ext>
            </a:extLst>
          </p:cNvPr>
          <p:cNvSpPr txBox="1"/>
          <p:nvPr/>
        </p:nvSpPr>
        <p:spPr>
          <a:xfrm>
            <a:off x="3878181" y="4244640"/>
            <a:ext cx="4435638" cy="461665"/>
          </a:xfrm>
          <a:prstGeom prst="rect">
            <a:avLst/>
          </a:prstGeom>
          <a:noFill/>
        </p:spPr>
        <p:txBody>
          <a:bodyPr wrap="none" rtlCol="0">
            <a:spAutoFit/>
          </a:bodyPr>
          <a:lstStyle/>
          <a:p>
            <a:r>
              <a:rPr lang="en-US" sz="2400" dirty="0"/>
              <a:t>Going Live Monday, April 15, 2019</a:t>
            </a:r>
          </a:p>
        </p:txBody>
      </p:sp>
    </p:spTree>
    <p:extLst>
      <p:ext uri="{BB962C8B-B14F-4D97-AF65-F5344CB8AC3E}">
        <p14:creationId xmlns:p14="http://schemas.microsoft.com/office/powerpoint/2010/main" val="300783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9E5D4-E92D-7643-B90A-CCFF96C8E64C}"/>
              </a:ext>
            </a:extLst>
          </p:cNvPr>
          <p:cNvSpPr>
            <a:spLocks noGrp="1"/>
          </p:cNvSpPr>
          <p:nvPr>
            <p:ph type="title"/>
          </p:nvPr>
        </p:nvSpPr>
        <p:spPr>
          <a:xfrm>
            <a:off x="883579" y="180191"/>
            <a:ext cx="10501044" cy="631468"/>
          </a:xfrm>
        </p:spPr>
        <p:txBody>
          <a:bodyPr>
            <a:normAutofit fontScale="90000"/>
          </a:bodyPr>
          <a:lstStyle/>
          <a:p>
            <a:r>
              <a:rPr lang="en-US" dirty="0"/>
              <a:t>Split accounting.   Adding freight/shipping costs</a:t>
            </a:r>
          </a:p>
        </p:txBody>
      </p:sp>
      <p:pic>
        <p:nvPicPr>
          <p:cNvPr id="5" name="Content Placeholder 4">
            <a:extLst>
              <a:ext uri="{FF2B5EF4-FFF2-40B4-BE49-F238E27FC236}">
                <a16:creationId xmlns:a16="http://schemas.microsoft.com/office/drawing/2014/main" id="{C2D1527B-D8B4-9C46-8AA0-4961362A5DD0}"/>
              </a:ext>
            </a:extLst>
          </p:cNvPr>
          <p:cNvPicPr>
            <a:picLocks noGrp="1" noChangeAspect="1"/>
          </p:cNvPicPr>
          <p:nvPr>
            <p:ph idx="1"/>
          </p:nvPr>
        </p:nvPicPr>
        <p:blipFill>
          <a:blip r:embed="rId2"/>
          <a:stretch>
            <a:fillRect/>
          </a:stretch>
        </p:blipFill>
        <p:spPr>
          <a:xfrm>
            <a:off x="996885" y="971496"/>
            <a:ext cx="9525304" cy="5038886"/>
          </a:xfrm>
        </p:spPr>
      </p:pic>
      <p:sp>
        <p:nvSpPr>
          <p:cNvPr id="8" name="Oval 7">
            <a:extLst>
              <a:ext uri="{FF2B5EF4-FFF2-40B4-BE49-F238E27FC236}">
                <a16:creationId xmlns:a16="http://schemas.microsoft.com/office/drawing/2014/main" id="{058B4B95-D50F-F848-B2D9-898A5B1E648E}"/>
              </a:ext>
            </a:extLst>
          </p:cNvPr>
          <p:cNvSpPr/>
          <p:nvPr/>
        </p:nvSpPr>
        <p:spPr>
          <a:xfrm>
            <a:off x="883579" y="4017196"/>
            <a:ext cx="1427816" cy="62672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2897CD0-48EC-D740-BDEE-6E67E7EC363C}"/>
              </a:ext>
            </a:extLst>
          </p:cNvPr>
          <p:cNvSpPr/>
          <p:nvPr/>
        </p:nvSpPr>
        <p:spPr>
          <a:xfrm>
            <a:off x="6851151" y="4200418"/>
            <a:ext cx="3380198" cy="88357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599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0E6AE-E71F-A444-8A80-546EB20228A9}"/>
              </a:ext>
            </a:extLst>
          </p:cNvPr>
          <p:cNvSpPr>
            <a:spLocks noGrp="1"/>
          </p:cNvSpPr>
          <p:nvPr>
            <p:ph type="title"/>
          </p:nvPr>
        </p:nvSpPr>
        <p:spPr>
          <a:xfrm>
            <a:off x="838200" y="101585"/>
            <a:ext cx="10515600" cy="405472"/>
          </a:xfrm>
        </p:spPr>
        <p:txBody>
          <a:bodyPr>
            <a:normAutofit fontScale="90000"/>
          </a:bodyPr>
          <a:lstStyle/>
          <a:p>
            <a:r>
              <a:rPr lang="en-US" dirty="0"/>
              <a:t>Order Details</a:t>
            </a:r>
          </a:p>
        </p:txBody>
      </p:sp>
      <p:sp>
        <p:nvSpPr>
          <p:cNvPr id="3" name="Content Placeholder 2">
            <a:extLst>
              <a:ext uri="{FF2B5EF4-FFF2-40B4-BE49-F238E27FC236}">
                <a16:creationId xmlns:a16="http://schemas.microsoft.com/office/drawing/2014/main" id="{ADC20E8C-A2D9-E648-B20B-1998D8BEDEF9}"/>
              </a:ext>
            </a:extLst>
          </p:cNvPr>
          <p:cNvSpPr>
            <a:spLocks noGrp="1"/>
          </p:cNvSpPr>
          <p:nvPr>
            <p:ph idx="1"/>
          </p:nvPr>
        </p:nvSpPr>
        <p:spPr>
          <a:xfrm>
            <a:off x="838200" y="562240"/>
            <a:ext cx="10515600" cy="327075"/>
          </a:xfrm>
        </p:spPr>
        <p:txBody>
          <a:bodyPr>
            <a:normAutofit lnSpcReduction="10000"/>
          </a:bodyPr>
          <a:lstStyle/>
          <a:p>
            <a:pPr marL="0" indent="0">
              <a:lnSpc>
                <a:spcPct val="100000"/>
              </a:lnSpc>
              <a:buNone/>
            </a:pPr>
            <a:r>
              <a:rPr lang="en-US" sz="1600" dirty="0"/>
              <a:t>Select the account (if known) from a drop down list that is pre-populated…</a:t>
            </a:r>
          </a:p>
        </p:txBody>
      </p:sp>
      <p:pic>
        <p:nvPicPr>
          <p:cNvPr id="5" name="Picture 4">
            <a:extLst>
              <a:ext uri="{FF2B5EF4-FFF2-40B4-BE49-F238E27FC236}">
                <a16:creationId xmlns:a16="http://schemas.microsoft.com/office/drawing/2014/main" id="{A601B6A3-8CF1-A14C-BD9E-A430D1F0CD06}"/>
              </a:ext>
            </a:extLst>
          </p:cNvPr>
          <p:cNvPicPr>
            <a:picLocks noChangeAspect="1"/>
          </p:cNvPicPr>
          <p:nvPr/>
        </p:nvPicPr>
        <p:blipFill>
          <a:blip r:embed="rId2"/>
          <a:stretch>
            <a:fillRect/>
          </a:stretch>
        </p:blipFill>
        <p:spPr>
          <a:xfrm>
            <a:off x="838198" y="889315"/>
            <a:ext cx="7225031" cy="2602448"/>
          </a:xfrm>
          <a:prstGeom prst="rect">
            <a:avLst/>
          </a:prstGeom>
        </p:spPr>
      </p:pic>
      <p:sp>
        <p:nvSpPr>
          <p:cNvPr id="6" name="TextBox 5">
            <a:extLst>
              <a:ext uri="{FF2B5EF4-FFF2-40B4-BE49-F238E27FC236}">
                <a16:creationId xmlns:a16="http://schemas.microsoft.com/office/drawing/2014/main" id="{6C945926-D86B-374A-8FFE-4CDA204D251D}"/>
              </a:ext>
            </a:extLst>
          </p:cNvPr>
          <p:cNvSpPr txBox="1"/>
          <p:nvPr/>
        </p:nvSpPr>
        <p:spPr>
          <a:xfrm>
            <a:off x="838198" y="3491866"/>
            <a:ext cx="10658909" cy="338554"/>
          </a:xfrm>
          <a:prstGeom prst="rect">
            <a:avLst/>
          </a:prstGeom>
          <a:noFill/>
        </p:spPr>
        <p:txBody>
          <a:bodyPr wrap="square" rtlCol="0">
            <a:spAutoFit/>
          </a:bodyPr>
          <a:lstStyle/>
          <a:p>
            <a:r>
              <a:rPr lang="en-US" sz="1600" dirty="0"/>
              <a:t>… or Select “Approve &amp; Account Manager”, then “Any Workgroup Account Manager” to route without designating an account.</a:t>
            </a:r>
          </a:p>
        </p:txBody>
      </p:sp>
      <p:pic>
        <p:nvPicPr>
          <p:cNvPr id="8" name="Picture 7">
            <a:extLst>
              <a:ext uri="{FF2B5EF4-FFF2-40B4-BE49-F238E27FC236}">
                <a16:creationId xmlns:a16="http://schemas.microsoft.com/office/drawing/2014/main" id="{8DCD95F7-7C05-9745-A121-5479F86E2520}"/>
              </a:ext>
            </a:extLst>
          </p:cNvPr>
          <p:cNvPicPr>
            <a:picLocks noChangeAspect="1"/>
          </p:cNvPicPr>
          <p:nvPr/>
        </p:nvPicPr>
        <p:blipFill>
          <a:blip r:embed="rId3"/>
          <a:stretch>
            <a:fillRect/>
          </a:stretch>
        </p:blipFill>
        <p:spPr>
          <a:xfrm>
            <a:off x="3648725" y="3832028"/>
            <a:ext cx="7098044" cy="2962232"/>
          </a:xfrm>
          <a:prstGeom prst="rect">
            <a:avLst/>
          </a:prstGeom>
        </p:spPr>
      </p:pic>
      <p:sp>
        <p:nvSpPr>
          <p:cNvPr id="9" name="TextBox 8">
            <a:extLst>
              <a:ext uri="{FF2B5EF4-FFF2-40B4-BE49-F238E27FC236}">
                <a16:creationId xmlns:a16="http://schemas.microsoft.com/office/drawing/2014/main" id="{FD8FA126-7589-CE4A-992C-41CF5891E8F2}"/>
              </a:ext>
            </a:extLst>
          </p:cNvPr>
          <p:cNvSpPr txBox="1"/>
          <p:nvPr/>
        </p:nvSpPr>
        <p:spPr>
          <a:xfrm>
            <a:off x="1480490" y="4610838"/>
            <a:ext cx="2079056" cy="1600438"/>
          </a:xfrm>
          <a:prstGeom prst="rect">
            <a:avLst/>
          </a:prstGeom>
          <a:noFill/>
        </p:spPr>
        <p:txBody>
          <a:bodyPr wrap="square" rtlCol="0">
            <a:spAutoFit/>
          </a:bodyPr>
          <a:lstStyle/>
          <a:p>
            <a:r>
              <a:rPr lang="en-US" sz="1400" dirty="0"/>
              <a:t>There is also an option to split the </a:t>
            </a:r>
            <a:r>
              <a:rPr lang="en-US" sz="1400" u="sng" dirty="0"/>
              <a:t>entire</a:t>
            </a:r>
            <a:r>
              <a:rPr lang="en-US" sz="1400" dirty="0"/>
              <a:t> order on multiple accounts.  You can also split each line item when entering the line item information in the previous slide.</a:t>
            </a:r>
          </a:p>
        </p:txBody>
      </p:sp>
      <p:sp>
        <p:nvSpPr>
          <p:cNvPr id="10" name="Oval 9">
            <a:extLst>
              <a:ext uri="{FF2B5EF4-FFF2-40B4-BE49-F238E27FC236}">
                <a16:creationId xmlns:a16="http://schemas.microsoft.com/office/drawing/2014/main" id="{B5B769BD-BB45-A74F-BDCC-9068550B3ECD}"/>
              </a:ext>
            </a:extLst>
          </p:cNvPr>
          <p:cNvSpPr/>
          <p:nvPr/>
        </p:nvSpPr>
        <p:spPr>
          <a:xfrm>
            <a:off x="910119" y="2204183"/>
            <a:ext cx="1491916" cy="125128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3872288-FF75-1147-898E-1481CF4F5F7A}"/>
              </a:ext>
            </a:extLst>
          </p:cNvPr>
          <p:cNvSpPr/>
          <p:nvPr/>
        </p:nvSpPr>
        <p:spPr>
          <a:xfrm>
            <a:off x="5977939" y="4564239"/>
            <a:ext cx="1424804" cy="84117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A66F85D-B953-804D-A2EE-E2107492627F}"/>
              </a:ext>
            </a:extLst>
          </p:cNvPr>
          <p:cNvSpPr/>
          <p:nvPr/>
        </p:nvSpPr>
        <p:spPr>
          <a:xfrm>
            <a:off x="3909916" y="5881530"/>
            <a:ext cx="1720321" cy="91273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66063AB-0FE6-0143-BB61-0D9C50CB1663}"/>
              </a:ext>
            </a:extLst>
          </p:cNvPr>
          <p:cNvSpPr txBox="1"/>
          <p:nvPr/>
        </p:nvSpPr>
        <p:spPr>
          <a:xfrm>
            <a:off x="7545487" y="5368785"/>
            <a:ext cx="1128707" cy="307777"/>
          </a:xfrm>
          <a:prstGeom prst="rect">
            <a:avLst/>
          </a:prstGeom>
          <a:noFill/>
        </p:spPr>
        <p:txBody>
          <a:bodyPr wrap="none" rtlCol="0">
            <a:spAutoFit/>
          </a:bodyPr>
          <a:lstStyle/>
          <a:p>
            <a:r>
              <a:rPr lang="en-US" sz="1400" b="1" dirty="0"/>
              <a:t>Click here 1</a:t>
            </a:r>
            <a:r>
              <a:rPr lang="en-US" sz="1400" b="1" baseline="30000" dirty="0"/>
              <a:t>st</a:t>
            </a:r>
            <a:endParaRPr lang="en-US" sz="1400" b="1" dirty="0"/>
          </a:p>
        </p:txBody>
      </p:sp>
      <p:sp>
        <p:nvSpPr>
          <p:cNvPr id="14" name="TextBox 13">
            <a:extLst>
              <a:ext uri="{FF2B5EF4-FFF2-40B4-BE49-F238E27FC236}">
                <a16:creationId xmlns:a16="http://schemas.microsoft.com/office/drawing/2014/main" id="{A081A6D4-9C79-6E4F-A122-AFCC2F7D225F}"/>
              </a:ext>
            </a:extLst>
          </p:cNvPr>
          <p:cNvSpPr txBox="1"/>
          <p:nvPr/>
        </p:nvSpPr>
        <p:spPr>
          <a:xfrm>
            <a:off x="6114709" y="6279080"/>
            <a:ext cx="1182568" cy="307777"/>
          </a:xfrm>
          <a:prstGeom prst="rect">
            <a:avLst/>
          </a:prstGeom>
          <a:noFill/>
        </p:spPr>
        <p:txBody>
          <a:bodyPr wrap="none" rtlCol="0">
            <a:spAutoFit/>
          </a:bodyPr>
          <a:lstStyle/>
          <a:p>
            <a:r>
              <a:rPr lang="en-US" sz="1400" b="1" dirty="0"/>
              <a:t>Then here 2</a:t>
            </a:r>
            <a:r>
              <a:rPr lang="en-US" sz="1400" b="1" baseline="30000" dirty="0"/>
              <a:t>nd</a:t>
            </a:r>
            <a:endParaRPr lang="en-US" sz="1400" b="1" dirty="0"/>
          </a:p>
        </p:txBody>
      </p:sp>
      <p:cxnSp>
        <p:nvCxnSpPr>
          <p:cNvPr id="16" name="Straight Arrow Connector 15">
            <a:extLst>
              <a:ext uri="{FF2B5EF4-FFF2-40B4-BE49-F238E27FC236}">
                <a16:creationId xmlns:a16="http://schemas.microsoft.com/office/drawing/2014/main" id="{CE86E6F0-9DF1-6A44-9ED2-73FBD3235CD4}"/>
              </a:ext>
            </a:extLst>
          </p:cNvPr>
          <p:cNvCxnSpPr>
            <a:stCxn id="13" idx="1"/>
          </p:cNvCxnSpPr>
          <p:nvPr/>
        </p:nvCxnSpPr>
        <p:spPr>
          <a:xfrm flipH="1" flipV="1">
            <a:off x="6881631" y="5246871"/>
            <a:ext cx="663856" cy="275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05192D8-6108-B645-8227-6ED6517E6409}"/>
              </a:ext>
            </a:extLst>
          </p:cNvPr>
          <p:cNvCxnSpPr>
            <a:stCxn id="14" idx="1"/>
          </p:cNvCxnSpPr>
          <p:nvPr/>
        </p:nvCxnSpPr>
        <p:spPr>
          <a:xfrm flipH="1" flipV="1">
            <a:off x="5630237" y="6432968"/>
            <a:ext cx="48447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A16BA1C-DD5B-4640-A9A2-E1A1F9D7C263}"/>
              </a:ext>
            </a:extLst>
          </p:cNvPr>
          <p:cNvSpPr txBox="1"/>
          <p:nvPr/>
        </p:nvSpPr>
        <p:spPr>
          <a:xfrm>
            <a:off x="8199635" y="1510139"/>
            <a:ext cx="3585680" cy="1169551"/>
          </a:xfrm>
          <a:prstGeom prst="rect">
            <a:avLst/>
          </a:prstGeom>
          <a:noFill/>
        </p:spPr>
        <p:txBody>
          <a:bodyPr wrap="square" rtlCol="0">
            <a:spAutoFit/>
          </a:bodyPr>
          <a:lstStyle/>
          <a:p>
            <a:r>
              <a:rPr lang="en-US" sz="1400" dirty="0"/>
              <a:t>If you don’t know the account number, enter identifying information about the account (e.g., NSF Career or Coffee Project) in the ‘comment/special instructions’ box at the bottom of the order form.</a:t>
            </a:r>
          </a:p>
        </p:txBody>
      </p:sp>
      <p:sp>
        <p:nvSpPr>
          <p:cNvPr id="17" name="Oval 16">
            <a:extLst>
              <a:ext uri="{FF2B5EF4-FFF2-40B4-BE49-F238E27FC236}">
                <a16:creationId xmlns:a16="http://schemas.microsoft.com/office/drawing/2014/main" id="{B521FBB9-1B4E-5348-ABD8-2AFB500B2DC1}"/>
              </a:ext>
            </a:extLst>
          </p:cNvPr>
          <p:cNvSpPr/>
          <p:nvPr/>
        </p:nvSpPr>
        <p:spPr>
          <a:xfrm>
            <a:off x="8199635" y="4697884"/>
            <a:ext cx="1386154" cy="548987"/>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58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91C00-B402-A14C-A3A2-9EBDC3451D5D}"/>
              </a:ext>
            </a:extLst>
          </p:cNvPr>
          <p:cNvSpPr>
            <a:spLocks noGrp="1"/>
          </p:cNvSpPr>
          <p:nvPr>
            <p:ph type="title"/>
          </p:nvPr>
        </p:nvSpPr>
        <p:spPr/>
        <p:txBody>
          <a:bodyPr/>
          <a:lstStyle/>
          <a:p>
            <a:r>
              <a:rPr lang="en-US" dirty="0"/>
              <a:t>Controlled Substance</a:t>
            </a:r>
          </a:p>
        </p:txBody>
      </p:sp>
      <p:pic>
        <p:nvPicPr>
          <p:cNvPr id="5" name="Content Placeholder 4">
            <a:extLst>
              <a:ext uri="{FF2B5EF4-FFF2-40B4-BE49-F238E27FC236}">
                <a16:creationId xmlns:a16="http://schemas.microsoft.com/office/drawing/2014/main" id="{E58953CF-CF6B-314C-B31A-C2DDF3C4B31F}"/>
              </a:ext>
            </a:extLst>
          </p:cNvPr>
          <p:cNvPicPr>
            <a:picLocks noGrp="1" noChangeAspect="1"/>
          </p:cNvPicPr>
          <p:nvPr>
            <p:ph idx="1"/>
          </p:nvPr>
        </p:nvPicPr>
        <p:blipFill>
          <a:blip r:embed="rId2"/>
          <a:stretch>
            <a:fillRect/>
          </a:stretch>
        </p:blipFill>
        <p:spPr>
          <a:xfrm>
            <a:off x="907022" y="1527242"/>
            <a:ext cx="10050698" cy="4351338"/>
          </a:xfrm>
        </p:spPr>
      </p:pic>
      <p:sp>
        <p:nvSpPr>
          <p:cNvPr id="6" name="TextBox 5">
            <a:extLst>
              <a:ext uri="{FF2B5EF4-FFF2-40B4-BE49-F238E27FC236}">
                <a16:creationId xmlns:a16="http://schemas.microsoft.com/office/drawing/2014/main" id="{6F698A2A-3B54-B64E-9501-05227A76E4E4}"/>
              </a:ext>
            </a:extLst>
          </p:cNvPr>
          <p:cNvSpPr txBox="1"/>
          <p:nvPr/>
        </p:nvSpPr>
        <p:spPr>
          <a:xfrm>
            <a:off x="4475747" y="2483433"/>
            <a:ext cx="1708545" cy="307777"/>
          </a:xfrm>
          <a:prstGeom prst="rect">
            <a:avLst/>
          </a:prstGeom>
          <a:noFill/>
        </p:spPr>
        <p:txBody>
          <a:bodyPr wrap="none" rtlCol="0">
            <a:spAutoFit/>
          </a:bodyPr>
          <a:lstStyle/>
          <a:p>
            <a:r>
              <a:rPr lang="en-US" sz="1400" b="1" dirty="0"/>
              <a:t>Defaults to a Red No</a:t>
            </a:r>
          </a:p>
        </p:txBody>
      </p:sp>
      <p:cxnSp>
        <p:nvCxnSpPr>
          <p:cNvPr id="8" name="Straight Arrow Connector 7">
            <a:extLst>
              <a:ext uri="{FF2B5EF4-FFF2-40B4-BE49-F238E27FC236}">
                <a16:creationId xmlns:a16="http://schemas.microsoft.com/office/drawing/2014/main" id="{88F136B2-321D-5846-A522-1A5B96F8DFF4}"/>
              </a:ext>
            </a:extLst>
          </p:cNvPr>
          <p:cNvCxnSpPr>
            <a:cxnSpLocks/>
            <a:stCxn id="6" idx="1"/>
          </p:cNvCxnSpPr>
          <p:nvPr/>
        </p:nvCxnSpPr>
        <p:spPr>
          <a:xfrm flipH="1">
            <a:off x="4042611" y="2637322"/>
            <a:ext cx="4331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ight Brace 9">
            <a:extLst>
              <a:ext uri="{FF2B5EF4-FFF2-40B4-BE49-F238E27FC236}">
                <a16:creationId xmlns:a16="http://schemas.microsoft.com/office/drawing/2014/main" id="{B554D234-0DF2-E247-BC67-E7FD04DED576}"/>
              </a:ext>
            </a:extLst>
          </p:cNvPr>
          <p:cNvSpPr/>
          <p:nvPr/>
        </p:nvSpPr>
        <p:spPr>
          <a:xfrm>
            <a:off x="4985886" y="3349591"/>
            <a:ext cx="290202" cy="222343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451FAC51-2734-A742-AD18-1BCC7C38FF89}"/>
              </a:ext>
            </a:extLst>
          </p:cNvPr>
          <p:cNvSpPr txBox="1"/>
          <p:nvPr/>
        </p:nvSpPr>
        <p:spPr>
          <a:xfrm>
            <a:off x="5276088" y="4307419"/>
            <a:ext cx="1793311" cy="307777"/>
          </a:xfrm>
          <a:prstGeom prst="rect">
            <a:avLst/>
          </a:prstGeom>
          <a:noFill/>
        </p:spPr>
        <p:txBody>
          <a:bodyPr wrap="none" rtlCol="0">
            <a:spAutoFit/>
          </a:bodyPr>
          <a:lstStyle/>
          <a:p>
            <a:r>
              <a:rPr lang="en-US" sz="1400" b="1" dirty="0"/>
              <a:t>Notice required fields</a:t>
            </a:r>
          </a:p>
        </p:txBody>
      </p:sp>
    </p:spTree>
    <p:extLst>
      <p:ext uri="{BB962C8B-B14F-4D97-AF65-F5344CB8AC3E}">
        <p14:creationId xmlns:p14="http://schemas.microsoft.com/office/powerpoint/2010/main" val="3223492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0DE3F-92B5-5B4C-B4BB-F5A62D0EEE07}"/>
              </a:ext>
            </a:extLst>
          </p:cNvPr>
          <p:cNvSpPr>
            <a:spLocks noGrp="1"/>
          </p:cNvSpPr>
          <p:nvPr>
            <p:ph type="title"/>
          </p:nvPr>
        </p:nvSpPr>
        <p:spPr>
          <a:xfrm>
            <a:off x="760831" y="143745"/>
            <a:ext cx="10515600" cy="712904"/>
          </a:xfrm>
        </p:spPr>
        <p:txBody>
          <a:bodyPr/>
          <a:lstStyle/>
          <a:p>
            <a:r>
              <a:rPr lang="en-US" dirty="0"/>
              <a:t>Order Preferences</a:t>
            </a:r>
          </a:p>
        </p:txBody>
      </p:sp>
      <p:sp>
        <p:nvSpPr>
          <p:cNvPr id="3" name="Content Placeholder 2">
            <a:extLst>
              <a:ext uri="{FF2B5EF4-FFF2-40B4-BE49-F238E27FC236}">
                <a16:creationId xmlns:a16="http://schemas.microsoft.com/office/drawing/2014/main" id="{3B5986E2-4E22-CB41-8376-42187CA887FF}"/>
              </a:ext>
            </a:extLst>
          </p:cNvPr>
          <p:cNvSpPr>
            <a:spLocks noGrp="1"/>
          </p:cNvSpPr>
          <p:nvPr>
            <p:ph idx="1"/>
          </p:nvPr>
        </p:nvSpPr>
        <p:spPr>
          <a:xfrm>
            <a:off x="760831" y="941689"/>
            <a:ext cx="10515600" cy="1119706"/>
          </a:xfrm>
        </p:spPr>
        <p:txBody>
          <a:bodyPr>
            <a:normAutofit fontScale="92500"/>
          </a:bodyPr>
          <a:lstStyle/>
          <a:p>
            <a:pPr marL="0" indent="0">
              <a:buNone/>
            </a:pPr>
            <a:r>
              <a:rPr lang="en-US" sz="1600" u="sng" dirty="0"/>
              <a:t>Date Needed is required</a:t>
            </a:r>
            <a:r>
              <a:rPr lang="en-US" sz="1600" dirty="0"/>
              <a:t>.  Choose a realistic date (not the next day).</a:t>
            </a:r>
          </a:p>
          <a:p>
            <a:pPr marL="0" indent="0">
              <a:buNone/>
            </a:pPr>
            <a:r>
              <a:rPr lang="en-US" sz="1600" dirty="0"/>
              <a:t>If you have an emergency order, email </a:t>
            </a:r>
            <a:r>
              <a:rPr lang="en-US" sz="1600" dirty="0">
                <a:hlinkClick r:id="rId2"/>
              </a:rPr>
              <a:t>coe-purch@ucdavis.edu</a:t>
            </a:r>
            <a:r>
              <a:rPr lang="en-US" sz="1600" dirty="0"/>
              <a:t> with the order number and justification for why it’s an emergency.  By campus policy, an emergency is defined as Life Threatening, Catastrophic Events, Critical Equipment Failure, Organized Labor Strikes, Weather Conditions, or Public Safety.  Sales and travel deadlines are not considered emergency situations.</a:t>
            </a:r>
          </a:p>
        </p:txBody>
      </p:sp>
      <p:pic>
        <p:nvPicPr>
          <p:cNvPr id="5" name="Picture 4">
            <a:extLst>
              <a:ext uri="{FF2B5EF4-FFF2-40B4-BE49-F238E27FC236}">
                <a16:creationId xmlns:a16="http://schemas.microsoft.com/office/drawing/2014/main" id="{E4B883D9-D006-9040-AA01-0031A869CDE5}"/>
              </a:ext>
            </a:extLst>
          </p:cNvPr>
          <p:cNvPicPr>
            <a:picLocks noChangeAspect="1"/>
          </p:cNvPicPr>
          <p:nvPr/>
        </p:nvPicPr>
        <p:blipFill>
          <a:blip r:embed="rId3"/>
          <a:stretch>
            <a:fillRect/>
          </a:stretch>
        </p:blipFill>
        <p:spPr>
          <a:xfrm>
            <a:off x="760831" y="2146435"/>
            <a:ext cx="10515600" cy="4093462"/>
          </a:xfrm>
          <a:prstGeom prst="rect">
            <a:avLst/>
          </a:prstGeom>
        </p:spPr>
      </p:pic>
      <p:sp>
        <p:nvSpPr>
          <p:cNvPr id="6" name="TextBox 5">
            <a:extLst>
              <a:ext uri="{FF2B5EF4-FFF2-40B4-BE49-F238E27FC236}">
                <a16:creationId xmlns:a16="http://schemas.microsoft.com/office/drawing/2014/main" id="{7CA53A34-A516-714B-93A8-D6BE3CFD0222}"/>
              </a:ext>
            </a:extLst>
          </p:cNvPr>
          <p:cNvSpPr txBox="1"/>
          <p:nvPr/>
        </p:nvSpPr>
        <p:spPr>
          <a:xfrm>
            <a:off x="5784270" y="3454166"/>
            <a:ext cx="1806328" cy="1384995"/>
          </a:xfrm>
          <a:prstGeom prst="rect">
            <a:avLst/>
          </a:prstGeom>
          <a:noFill/>
        </p:spPr>
        <p:txBody>
          <a:bodyPr wrap="none" rtlCol="0">
            <a:spAutoFit/>
          </a:bodyPr>
          <a:lstStyle/>
          <a:p>
            <a:r>
              <a:rPr lang="en-US" sz="1200" b="1" dirty="0"/>
              <a:t>Shipping options include:</a:t>
            </a:r>
          </a:p>
          <a:p>
            <a:r>
              <a:rPr lang="en-US" sz="1200" b="1" dirty="0"/>
              <a:t>Standard (default)</a:t>
            </a:r>
          </a:p>
          <a:p>
            <a:r>
              <a:rPr lang="en-US" sz="1200" b="1" dirty="0"/>
              <a:t>Expedited</a:t>
            </a:r>
          </a:p>
          <a:p>
            <a:r>
              <a:rPr lang="en-US" sz="1200" b="1" dirty="0"/>
              <a:t>No Shipping Required</a:t>
            </a:r>
          </a:p>
          <a:p>
            <a:r>
              <a:rPr lang="en-US" sz="1200" b="1" dirty="0"/>
              <a:t>Overnight</a:t>
            </a:r>
          </a:p>
          <a:p>
            <a:r>
              <a:rPr lang="en-US" sz="1200" b="1" dirty="0"/>
              <a:t>Vendor Will Deliver</a:t>
            </a:r>
          </a:p>
          <a:p>
            <a:r>
              <a:rPr lang="en-US" sz="1200" b="1" dirty="0"/>
              <a:t>Will Call</a:t>
            </a:r>
          </a:p>
        </p:txBody>
      </p:sp>
      <p:sp>
        <p:nvSpPr>
          <p:cNvPr id="7" name="Left Brace 6">
            <a:extLst>
              <a:ext uri="{FF2B5EF4-FFF2-40B4-BE49-F238E27FC236}">
                <a16:creationId xmlns:a16="http://schemas.microsoft.com/office/drawing/2014/main" id="{CA1930BA-F34F-D04F-8F86-A632652D3349}"/>
              </a:ext>
            </a:extLst>
          </p:cNvPr>
          <p:cNvSpPr/>
          <p:nvPr/>
        </p:nvSpPr>
        <p:spPr>
          <a:xfrm>
            <a:off x="5540906" y="3409031"/>
            <a:ext cx="388393" cy="14106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96A6D5AC-0FF7-1046-8915-AA15CA5BBBAC}"/>
              </a:ext>
            </a:extLst>
          </p:cNvPr>
          <p:cNvSpPr txBox="1"/>
          <p:nvPr/>
        </p:nvSpPr>
        <p:spPr>
          <a:xfrm>
            <a:off x="5127553" y="4904249"/>
            <a:ext cx="5947990" cy="738664"/>
          </a:xfrm>
          <a:prstGeom prst="rect">
            <a:avLst/>
          </a:prstGeom>
          <a:noFill/>
        </p:spPr>
        <p:txBody>
          <a:bodyPr wrap="square" rtlCol="0">
            <a:spAutoFit/>
          </a:bodyPr>
          <a:lstStyle/>
          <a:p>
            <a:r>
              <a:rPr lang="en-US" sz="1400" b="1" dirty="0"/>
              <a:t>Comment box can be made bigger if needed. Use the comment box to identify the order as a fabrication.  You must include the Asset/Fabrication number, Custodial Code, Building, and Room number.</a:t>
            </a:r>
          </a:p>
        </p:txBody>
      </p:sp>
      <p:cxnSp>
        <p:nvCxnSpPr>
          <p:cNvPr id="10" name="Straight Arrow Connector 9">
            <a:extLst>
              <a:ext uri="{FF2B5EF4-FFF2-40B4-BE49-F238E27FC236}">
                <a16:creationId xmlns:a16="http://schemas.microsoft.com/office/drawing/2014/main" id="{996EB5C9-0EDF-BD48-B532-952043E1B2AB}"/>
              </a:ext>
            </a:extLst>
          </p:cNvPr>
          <p:cNvCxnSpPr/>
          <p:nvPr/>
        </p:nvCxnSpPr>
        <p:spPr>
          <a:xfrm flipH="1">
            <a:off x="4501780" y="5043610"/>
            <a:ext cx="6063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9C7C5CC-8C6C-AE4A-9129-9E41A5F98DE0}"/>
              </a:ext>
            </a:extLst>
          </p:cNvPr>
          <p:cNvSpPr txBox="1"/>
          <p:nvPr/>
        </p:nvSpPr>
        <p:spPr>
          <a:xfrm>
            <a:off x="4524321" y="5800399"/>
            <a:ext cx="2551211" cy="307777"/>
          </a:xfrm>
          <a:prstGeom prst="rect">
            <a:avLst/>
          </a:prstGeom>
          <a:noFill/>
        </p:spPr>
        <p:txBody>
          <a:bodyPr wrap="none" rtlCol="0">
            <a:spAutoFit/>
          </a:bodyPr>
          <a:lstStyle/>
          <a:p>
            <a:r>
              <a:rPr lang="en-US" sz="1400" b="1" dirty="0"/>
              <a:t>Can attach a quote, invoice, etc.</a:t>
            </a:r>
          </a:p>
        </p:txBody>
      </p:sp>
      <p:cxnSp>
        <p:nvCxnSpPr>
          <p:cNvPr id="13" name="Straight Arrow Connector 12">
            <a:extLst>
              <a:ext uri="{FF2B5EF4-FFF2-40B4-BE49-F238E27FC236}">
                <a16:creationId xmlns:a16="http://schemas.microsoft.com/office/drawing/2014/main" id="{00C711A1-5FA8-664F-AC10-09D2EA64A2B6}"/>
              </a:ext>
            </a:extLst>
          </p:cNvPr>
          <p:cNvCxnSpPr>
            <a:cxnSpLocks/>
          </p:cNvCxnSpPr>
          <p:nvPr/>
        </p:nvCxnSpPr>
        <p:spPr>
          <a:xfrm flipH="1" flipV="1">
            <a:off x="4253501" y="5767076"/>
            <a:ext cx="327121" cy="170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332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3DEC3-52A9-9C42-A33F-72AE3BF3C6C3}"/>
              </a:ext>
            </a:extLst>
          </p:cNvPr>
          <p:cNvSpPr>
            <a:spLocks noGrp="1"/>
          </p:cNvSpPr>
          <p:nvPr>
            <p:ph type="title"/>
          </p:nvPr>
        </p:nvSpPr>
        <p:spPr>
          <a:xfrm>
            <a:off x="838200" y="128819"/>
            <a:ext cx="10515600" cy="812835"/>
          </a:xfrm>
        </p:spPr>
        <p:txBody>
          <a:bodyPr/>
          <a:lstStyle/>
          <a:p>
            <a:r>
              <a:rPr lang="en-US" dirty="0"/>
              <a:t>Final Step</a:t>
            </a:r>
          </a:p>
        </p:txBody>
      </p:sp>
      <p:sp>
        <p:nvSpPr>
          <p:cNvPr id="3" name="Content Placeholder 2">
            <a:extLst>
              <a:ext uri="{FF2B5EF4-FFF2-40B4-BE49-F238E27FC236}">
                <a16:creationId xmlns:a16="http://schemas.microsoft.com/office/drawing/2014/main" id="{9108A5D0-0662-8044-A42D-37DA6A4280AF}"/>
              </a:ext>
            </a:extLst>
          </p:cNvPr>
          <p:cNvSpPr>
            <a:spLocks noGrp="1"/>
          </p:cNvSpPr>
          <p:nvPr>
            <p:ph idx="1"/>
          </p:nvPr>
        </p:nvSpPr>
        <p:spPr>
          <a:xfrm>
            <a:off x="838200" y="823322"/>
            <a:ext cx="10115349" cy="975327"/>
          </a:xfrm>
        </p:spPr>
        <p:txBody>
          <a:bodyPr>
            <a:normAutofit/>
          </a:bodyPr>
          <a:lstStyle/>
          <a:p>
            <a:pPr marL="0" indent="0">
              <a:buNone/>
            </a:pPr>
            <a:r>
              <a:rPr lang="en-US" sz="1600" dirty="0"/>
              <a:t>At the bottom of the form you can click the blue “Create” button to route the order for approvals and then to purchasing for ordering.</a:t>
            </a:r>
          </a:p>
          <a:p>
            <a:pPr marL="0" indent="0">
              <a:buNone/>
            </a:pPr>
            <a:r>
              <a:rPr lang="en-US" sz="1600" dirty="0"/>
              <a:t>You can click on the blue “Save for Later” button if you need to come back to the order without submitting it.  </a:t>
            </a:r>
          </a:p>
        </p:txBody>
      </p:sp>
      <p:pic>
        <p:nvPicPr>
          <p:cNvPr id="5" name="Picture 4">
            <a:extLst>
              <a:ext uri="{FF2B5EF4-FFF2-40B4-BE49-F238E27FC236}">
                <a16:creationId xmlns:a16="http://schemas.microsoft.com/office/drawing/2014/main" id="{292D6B2B-C6F9-4C43-8747-B9BCC65F5B1B}"/>
              </a:ext>
            </a:extLst>
          </p:cNvPr>
          <p:cNvPicPr>
            <a:picLocks noChangeAspect="1"/>
          </p:cNvPicPr>
          <p:nvPr/>
        </p:nvPicPr>
        <p:blipFill>
          <a:blip r:embed="rId2"/>
          <a:stretch>
            <a:fillRect/>
          </a:stretch>
        </p:blipFill>
        <p:spPr>
          <a:xfrm>
            <a:off x="756007" y="3448617"/>
            <a:ext cx="9547459" cy="2845066"/>
          </a:xfrm>
          <a:prstGeom prst="rect">
            <a:avLst/>
          </a:prstGeom>
        </p:spPr>
      </p:pic>
      <p:sp>
        <p:nvSpPr>
          <p:cNvPr id="6" name="Oval 5">
            <a:extLst>
              <a:ext uri="{FF2B5EF4-FFF2-40B4-BE49-F238E27FC236}">
                <a16:creationId xmlns:a16="http://schemas.microsoft.com/office/drawing/2014/main" id="{D5DA86FF-2CEC-B542-A6B2-AFD5B19E002A}"/>
              </a:ext>
            </a:extLst>
          </p:cNvPr>
          <p:cNvSpPr/>
          <p:nvPr/>
        </p:nvSpPr>
        <p:spPr>
          <a:xfrm>
            <a:off x="1178716" y="4924457"/>
            <a:ext cx="1222409" cy="327259"/>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4516A06-E353-9042-A63B-5F2E10FC34D8}"/>
              </a:ext>
            </a:extLst>
          </p:cNvPr>
          <p:cNvSpPr/>
          <p:nvPr/>
        </p:nvSpPr>
        <p:spPr>
          <a:xfrm>
            <a:off x="5519710" y="4924457"/>
            <a:ext cx="1982804" cy="1183907"/>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DE928BA-F03E-F841-9C0B-141052179865}"/>
              </a:ext>
            </a:extLst>
          </p:cNvPr>
          <p:cNvSpPr txBox="1"/>
          <p:nvPr/>
        </p:nvSpPr>
        <p:spPr>
          <a:xfrm>
            <a:off x="5081938" y="6386992"/>
            <a:ext cx="2858347" cy="369332"/>
          </a:xfrm>
          <a:prstGeom prst="rect">
            <a:avLst/>
          </a:prstGeom>
          <a:noFill/>
        </p:spPr>
        <p:txBody>
          <a:bodyPr wrap="none" rtlCol="0">
            <a:spAutoFit/>
          </a:bodyPr>
          <a:lstStyle/>
          <a:p>
            <a:r>
              <a:rPr lang="en-US" sz="1400" b="1" dirty="0"/>
              <a:t>Click here to see your ‘open’ orders</a:t>
            </a:r>
            <a:r>
              <a:rPr lang="en-US" dirty="0"/>
              <a:t>.</a:t>
            </a:r>
          </a:p>
        </p:txBody>
      </p:sp>
      <p:sp>
        <p:nvSpPr>
          <p:cNvPr id="9" name="TextBox 8">
            <a:extLst>
              <a:ext uri="{FF2B5EF4-FFF2-40B4-BE49-F238E27FC236}">
                <a16:creationId xmlns:a16="http://schemas.microsoft.com/office/drawing/2014/main" id="{00D7DD12-7E14-564A-9465-60716686A42A}"/>
              </a:ext>
            </a:extLst>
          </p:cNvPr>
          <p:cNvSpPr txBox="1"/>
          <p:nvPr/>
        </p:nvSpPr>
        <p:spPr>
          <a:xfrm>
            <a:off x="10092770" y="5369700"/>
            <a:ext cx="1611172" cy="738664"/>
          </a:xfrm>
          <a:prstGeom prst="rect">
            <a:avLst/>
          </a:prstGeom>
          <a:noFill/>
        </p:spPr>
        <p:txBody>
          <a:bodyPr wrap="square" rtlCol="0">
            <a:spAutoFit/>
          </a:bodyPr>
          <a:lstStyle/>
          <a:p>
            <a:r>
              <a:rPr lang="en-US" sz="1400" b="1" dirty="0"/>
              <a:t>Click here to see past orders already placed.</a:t>
            </a:r>
          </a:p>
        </p:txBody>
      </p:sp>
      <p:cxnSp>
        <p:nvCxnSpPr>
          <p:cNvPr id="11" name="Straight Arrow Connector 10">
            <a:extLst>
              <a:ext uri="{FF2B5EF4-FFF2-40B4-BE49-F238E27FC236}">
                <a16:creationId xmlns:a16="http://schemas.microsoft.com/office/drawing/2014/main" id="{77EB796D-4627-0148-9865-0B4A45A8E889}"/>
              </a:ext>
            </a:extLst>
          </p:cNvPr>
          <p:cNvCxnSpPr/>
          <p:nvPr/>
        </p:nvCxnSpPr>
        <p:spPr>
          <a:xfrm flipV="1">
            <a:off x="6578489" y="5906234"/>
            <a:ext cx="0" cy="619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529B017-D081-FB4C-B442-27A31276E5C0}"/>
              </a:ext>
            </a:extLst>
          </p:cNvPr>
          <p:cNvCxnSpPr>
            <a:stCxn id="9" idx="1"/>
          </p:cNvCxnSpPr>
          <p:nvPr/>
        </p:nvCxnSpPr>
        <p:spPr>
          <a:xfrm flipH="1">
            <a:off x="9205112" y="5739032"/>
            <a:ext cx="8876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07E3152-6BCC-CD42-96C7-41CFCBEDD5BD}"/>
              </a:ext>
            </a:extLst>
          </p:cNvPr>
          <p:cNvSpPr txBox="1"/>
          <p:nvPr/>
        </p:nvSpPr>
        <p:spPr>
          <a:xfrm>
            <a:off x="2588799" y="4570026"/>
            <a:ext cx="3652988" cy="307777"/>
          </a:xfrm>
          <a:prstGeom prst="rect">
            <a:avLst/>
          </a:prstGeom>
          <a:noFill/>
        </p:spPr>
        <p:txBody>
          <a:bodyPr wrap="none" rtlCol="0">
            <a:spAutoFit/>
          </a:bodyPr>
          <a:lstStyle/>
          <a:p>
            <a:r>
              <a:rPr lang="en-US" sz="1400" b="1" dirty="0"/>
              <a:t>Click here to open saved orders, not submitted</a:t>
            </a:r>
          </a:p>
        </p:txBody>
      </p:sp>
      <p:cxnSp>
        <p:nvCxnSpPr>
          <p:cNvPr id="12" name="Straight Arrow Connector 11">
            <a:extLst>
              <a:ext uri="{FF2B5EF4-FFF2-40B4-BE49-F238E27FC236}">
                <a16:creationId xmlns:a16="http://schemas.microsoft.com/office/drawing/2014/main" id="{73468960-F040-C54D-84A7-9EBF61811822}"/>
              </a:ext>
            </a:extLst>
          </p:cNvPr>
          <p:cNvCxnSpPr/>
          <p:nvPr/>
        </p:nvCxnSpPr>
        <p:spPr>
          <a:xfrm flipH="1">
            <a:off x="2133924" y="4746660"/>
            <a:ext cx="455164" cy="341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FB6F79F-A89A-F84A-81AD-6ADC31FFE14E}"/>
              </a:ext>
            </a:extLst>
          </p:cNvPr>
          <p:cNvPicPr>
            <a:picLocks noChangeAspect="1"/>
          </p:cNvPicPr>
          <p:nvPr/>
        </p:nvPicPr>
        <p:blipFill>
          <a:blip r:embed="rId3"/>
          <a:stretch>
            <a:fillRect/>
          </a:stretch>
        </p:blipFill>
        <p:spPr>
          <a:xfrm>
            <a:off x="1265933" y="1845303"/>
            <a:ext cx="7261618" cy="1074138"/>
          </a:xfrm>
          <a:prstGeom prst="rect">
            <a:avLst/>
          </a:prstGeom>
        </p:spPr>
      </p:pic>
    </p:spTree>
    <p:extLst>
      <p:ext uri="{BB962C8B-B14F-4D97-AF65-F5344CB8AC3E}">
        <p14:creationId xmlns:p14="http://schemas.microsoft.com/office/powerpoint/2010/main" val="1199916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3A072-B574-F340-80D1-BED5D256387A}"/>
              </a:ext>
            </a:extLst>
          </p:cNvPr>
          <p:cNvSpPr>
            <a:spLocks noGrp="1"/>
          </p:cNvSpPr>
          <p:nvPr>
            <p:ph type="title"/>
          </p:nvPr>
        </p:nvSpPr>
        <p:spPr>
          <a:xfrm>
            <a:off x="968229" y="130348"/>
            <a:ext cx="10385571" cy="821124"/>
          </a:xfrm>
        </p:spPr>
        <p:txBody>
          <a:bodyPr/>
          <a:lstStyle/>
          <a:p>
            <a:r>
              <a:rPr lang="en-US" dirty="0"/>
              <a:t>View Order History Tab</a:t>
            </a:r>
          </a:p>
        </p:txBody>
      </p:sp>
      <p:pic>
        <p:nvPicPr>
          <p:cNvPr id="5" name="Content Placeholder 4">
            <a:extLst>
              <a:ext uri="{FF2B5EF4-FFF2-40B4-BE49-F238E27FC236}">
                <a16:creationId xmlns:a16="http://schemas.microsoft.com/office/drawing/2014/main" id="{6634BA8B-C918-3B4F-8D24-7DBEA0DBD43F}"/>
              </a:ext>
            </a:extLst>
          </p:cNvPr>
          <p:cNvPicPr>
            <a:picLocks noGrp="1" noChangeAspect="1"/>
          </p:cNvPicPr>
          <p:nvPr>
            <p:ph idx="1"/>
          </p:nvPr>
        </p:nvPicPr>
        <p:blipFill>
          <a:blip r:embed="rId2"/>
          <a:stretch>
            <a:fillRect/>
          </a:stretch>
        </p:blipFill>
        <p:spPr>
          <a:xfrm>
            <a:off x="968229" y="1940013"/>
            <a:ext cx="10091068" cy="4776494"/>
          </a:xfrm>
        </p:spPr>
      </p:pic>
      <p:sp>
        <p:nvSpPr>
          <p:cNvPr id="6" name="TextBox 5">
            <a:extLst>
              <a:ext uri="{FF2B5EF4-FFF2-40B4-BE49-F238E27FC236}">
                <a16:creationId xmlns:a16="http://schemas.microsoft.com/office/drawing/2014/main" id="{8D523D14-BB8E-AB4C-999B-F612A70539B5}"/>
              </a:ext>
            </a:extLst>
          </p:cNvPr>
          <p:cNvSpPr txBox="1"/>
          <p:nvPr/>
        </p:nvSpPr>
        <p:spPr>
          <a:xfrm>
            <a:off x="968229" y="846607"/>
            <a:ext cx="7833811" cy="830997"/>
          </a:xfrm>
          <a:prstGeom prst="rect">
            <a:avLst/>
          </a:prstGeom>
          <a:noFill/>
        </p:spPr>
        <p:txBody>
          <a:bodyPr wrap="none" rtlCol="0">
            <a:spAutoFit/>
          </a:bodyPr>
          <a:lstStyle/>
          <a:p>
            <a:r>
              <a:rPr lang="en-US" sz="1600" dirty="0"/>
              <a:t>See the status of an order, review order information, see if the order has been received, etc.</a:t>
            </a:r>
          </a:p>
          <a:p>
            <a:r>
              <a:rPr lang="en-US" sz="1600" dirty="0"/>
              <a:t>You can personalize this screen by clicking on the blue ‘Update Column Preferences’ button.</a:t>
            </a:r>
          </a:p>
          <a:p>
            <a:r>
              <a:rPr lang="en-US" sz="1600" dirty="0"/>
              <a:t>You can use the filters or search box to look for certain orders based on certain criteria.</a:t>
            </a:r>
          </a:p>
        </p:txBody>
      </p:sp>
      <p:sp>
        <p:nvSpPr>
          <p:cNvPr id="8" name="Oval 7">
            <a:extLst>
              <a:ext uri="{FF2B5EF4-FFF2-40B4-BE49-F238E27FC236}">
                <a16:creationId xmlns:a16="http://schemas.microsoft.com/office/drawing/2014/main" id="{EA51E2B3-D962-DC4F-9BD2-4FC02E8D34D6}"/>
              </a:ext>
            </a:extLst>
          </p:cNvPr>
          <p:cNvSpPr/>
          <p:nvPr/>
        </p:nvSpPr>
        <p:spPr>
          <a:xfrm>
            <a:off x="8954439" y="1673739"/>
            <a:ext cx="2006003" cy="599905"/>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4EB2EC0-92A4-D24D-94D3-257267B19BEC}"/>
              </a:ext>
            </a:extLst>
          </p:cNvPr>
          <p:cNvSpPr/>
          <p:nvPr/>
        </p:nvSpPr>
        <p:spPr>
          <a:xfrm>
            <a:off x="8670234" y="2406784"/>
            <a:ext cx="708544" cy="768902"/>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E0A208F-9DE3-A04A-98A2-0C332DFFA4B5}"/>
              </a:ext>
            </a:extLst>
          </p:cNvPr>
          <p:cNvSpPr/>
          <p:nvPr/>
        </p:nvSpPr>
        <p:spPr>
          <a:xfrm>
            <a:off x="9378778" y="2409567"/>
            <a:ext cx="1581664" cy="766119"/>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2CC2764-B1CB-1845-94A1-868A5E7F3F7E}"/>
              </a:ext>
            </a:extLst>
          </p:cNvPr>
          <p:cNvPicPr>
            <a:picLocks noChangeAspect="1"/>
          </p:cNvPicPr>
          <p:nvPr/>
        </p:nvPicPr>
        <p:blipFill>
          <a:blip r:embed="rId3"/>
          <a:stretch>
            <a:fillRect/>
          </a:stretch>
        </p:blipFill>
        <p:spPr>
          <a:xfrm>
            <a:off x="2165636" y="3959642"/>
            <a:ext cx="1094370" cy="331070"/>
          </a:xfrm>
          <a:prstGeom prst="rect">
            <a:avLst/>
          </a:prstGeom>
        </p:spPr>
      </p:pic>
      <p:sp>
        <p:nvSpPr>
          <p:cNvPr id="7" name="Oval 6">
            <a:extLst>
              <a:ext uri="{FF2B5EF4-FFF2-40B4-BE49-F238E27FC236}">
                <a16:creationId xmlns:a16="http://schemas.microsoft.com/office/drawing/2014/main" id="{41FAA9F3-7736-5548-9581-D4BECD330C97}"/>
              </a:ext>
            </a:extLst>
          </p:cNvPr>
          <p:cNvSpPr/>
          <p:nvPr/>
        </p:nvSpPr>
        <p:spPr>
          <a:xfrm>
            <a:off x="1116137" y="3027406"/>
            <a:ext cx="9745451" cy="1000897"/>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E984C66-FBA7-7348-A5D2-DCCA659ECEA6}"/>
              </a:ext>
            </a:extLst>
          </p:cNvPr>
          <p:cNvSpPr/>
          <p:nvPr/>
        </p:nvSpPr>
        <p:spPr>
          <a:xfrm>
            <a:off x="2165636" y="3959642"/>
            <a:ext cx="1094370" cy="33107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588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FE25F-FC83-BD4D-A1A1-C54A4800757E}"/>
              </a:ext>
            </a:extLst>
          </p:cNvPr>
          <p:cNvSpPr>
            <a:spLocks noGrp="1"/>
          </p:cNvSpPr>
          <p:nvPr>
            <p:ph type="title"/>
          </p:nvPr>
        </p:nvSpPr>
        <p:spPr>
          <a:xfrm>
            <a:off x="838200" y="365125"/>
            <a:ext cx="10515600" cy="662291"/>
          </a:xfrm>
        </p:spPr>
        <p:txBody>
          <a:bodyPr>
            <a:normAutofit fontScale="90000"/>
          </a:bodyPr>
          <a:lstStyle/>
          <a:p>
            <a:r>
              <a:rPr lang="en-US" dirty="0"/>
              <a:t>Receiving</a:t>
            </a:r>
          </a:p>
        </p:txBody>
      </p:sp>
      <p:sp>
        <p:nvSpPr>
          <p:cNvPr id="3" name="Content Placeholder 2">
            <a:extLst>
              <a:ext uri="{FF2B5EF4-FFF2-40B4-BE49-F238E27FC236}">
                <a16:creationId xmlns:a16="http://schemas.microsoft.com/office/drawing/2014/main" id="{79B3940A-2191-C443-89C3-FFCB85B2AE84}"/>
              </a:ext>
            </a:extLst>
          </p:cNvPr>
          <p:cNvSpPr>
            <a:spLocks noGrp="1"/>
          </p:cNvSpPr>
          <p:nvPr>
            <p:ph idx="1"/>
          </p:nvPr>
        </p:nvSpPr>
        <p:spPr>
          <a:xfrm>
            <a:off x="838200" y="992293"/>
            <a:ext cx="10603786" cy="894851"/>
          </a:xfrm>
        </p:spPr>
        <p:txBody>
          <a:bodyPr>
            <a:noAutofit/>
          </a:bodyPr>
          <a:lstStyle/>
          <a:p>
            <a:pPr marL="0" indent="0">
              <a:buNone/>
            </a:pPr>
            <a:r>
              <a:rPr lang="en-US" sz="1600" dirty="0"/>
              <a:t>Don’t forget to come back to the OPP system to mark your order as received once you receive the item(s) you requested.</a:t>
            </a:r>
          </a:p>
          <a:p>
            <a:pPr marL="0" indent="0">
              <a:buNone/>
            </a:pPr>
            <a:r>
              <a:rPr lang="en-US" sz="1600" dirty="0"/>
              <a:t>Click on your order from the ‘View Order History’ tab.  Click on the blue “Receive Items” button in the middle of the order under Line Items.</a:t>
            </a:r>
          </a:p>
        </p:txBody>
      </p:sp>
      <p:pic>
        <p:nvPicPr>
          <p:cNvPr id="5" name="Picture 4">
            <a:extLst>
              <a:ext uri="{FF2B5EF4-FFF2-40B4-BE49-F238E27FC236}">
                <a16:creationId xmlns:a16="http://schemas.microsoft.com/office/drawing/2014/main" id="{78966D49-B3AD-594D-9C3F-4C6170872676}"/>
              </a:ext>
            </a:extLst>
          </p:cNvPr>
          <p:cNvPicPr>
            <a:picLocks noChangeAspect="1"/>
          </p:cNvPicPr>
          <p:nvPr/>
        </p:nvPicPr>
        <p:blipFill>
          <a:blip r:embed="rId2"/>
          <a:stretch>
            <a:fillRect/>
          </a:stretch>
        </p:blipFill>
        <p:spPr>
          <a:xfrm>
            <a:off x="480417" y="2321960"/>
            <a:ext cx="11231165" cy="4027875"/>
          </a:xfrm>
          <a:prstGeom prst="rect">
            <a:avLst/>
          </a:prstGeom>
        </p:spPr>
      </p:pic>
      <p:sp>
        <p:nvSpPr>
          <p:cNvPr id="6" name="Oval 5">
            <a:extLst>
              <a:ext uri="{FF2B5EF4-FFF2-40B4-BE49-F238E27FC236}">
                <a16:creationId xmlns:a16="http://schemas.microsoft.com/office/drawing/2014/main" id="{81EC5084-5539-DB44-BF41-B7AEBA9EE9F9}"/>
              </a:ext>
            </a:extLst>
          </p:cNvPr>
          <p:cNvSpPr/>
          <p:nvPr/>
        </p:nvSpPr>
        <p:spPr>
          <a:xfrm>
            <a:off x="8887146" y="2799119"/>
            <a:ext cx="1263721" cy="66782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618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4C13-3357-1C43-B0F6-6500D9DF8EC5}"/>
              </a:ext>
            </a:extLst>
          </p:cNvPr>
          <p:cNvSpPr>
            <a:spLocks noGrp="1"/>
          </p:cNvSpPr>
          <p:nvPr>
            <p:ph type="title"/>
          </p:nvPr>
        </p:nvSpPr>
        <p:spPr/>
        <p:txBody>
          <a:bodyPr/>
          <a:lstStyle/>
          <a:p>
            <a:r>
              <a:rPr lang="en-US" dirty="0"/>
              <a:t>Line Item Receiving</a:t>
            </a:r>
          </a:p>
        </p:txBody>
      </p:sp>
      <p:sp>
        <p:nvSpPr>
          <p:cNvPr id="3" name="Content Placeholder 2">
            <a:extLst>
              <a:ext uri="{FF2B5EF4-FFF2-40B4-BE49-F238E27FC236}">
                <a16:creationId xmlns:a16="http://schemas.microsoft.com/office/drawing/2014/main" id="{C4DAC1B0-9514-7F4C-BE64-1F8E2E0A672C}"/>
              </a:ext>
            </a:extLst>
          </p:cNvPr>
          <p:cNvSpPr>
            <a:spLocks noGrp="1"/>
          </p:cNvSpPr>
          <p:nvPr>
            <p:ph idx="1"/>
          </p:nvPr>
        </p:nvSpPr>
        <p:spPr>
          <a:xfrm>
            <a:off x="838200" y="1496851"/>
            <a:ext cx="10515600" cy="712092"/>
          </a:xfrm>
        </p:spPr>
        <p:txBody>
          <a:bodyPr>
            <a:normAutofit fontScale="92500"/>
          </a:bodyPr>
          <a:lstStyle/>
          <a:p>
            <a:pPr marL="0" indent="0">
              <a:buNone/>
            </a:pPr>
            <a:r>
              <a:rPr lang="en-US" sz="1600" dirty="0"/>
              <a:t>Select the blue “Receive All” button if you have received all items.</a:t>
            </a:r>
          </a:p>
          <a:p>
            <a:pPr marL="0" indent="0">
              <a:buNone/>
            </a:pPr>
            <a:r>
              <a:rPr lang="en-US" sz="1600" dirty="0"/>
              <a:t>If you have received part of the order, enter the number of units you have received, then click the blue “Record Items” button</a:t>
            </a:r>
          </a:p>
        </p:txBody>
      </p:sp>
      <p:pic>
        <p:nvPicPr>
          <p:cNvPr id="5" name="Picture 4">
            <a:extLst>
              <a:ext uri="{FF2B5EF4-FFF2-40B4-BE49-F238E27FC236}">
                <a16:creationId xmlns:a16="http://schemas.microsoft.com/office/drawing/2014/main" id="{D97D2E8B-883E-3D4C-B1E6-39052C21CE11}"/>
              </a:ext>
            </a:extLst>
          </p:cNvPr>
          <p:cNvPicPr>
            <a:picLocks noChangeAspect="1"/>
          </p:cNvPicPr>
          <p:nvPr/>
        </p:nvPicPr>
        <p:blipFill>
          <a:blip r:embed="rId2"/>
          <a:stretch>
            <a:fillRect/>
          </a:stretch>
        </p:blipFill>
        <p:spPr>
          <a:xfrm>
            <a:off x="838200" y="2475870"/>
            <a:ext cx="10515599" cy="2689801"/>
          </a:xfrm>
          <a:prstGeom prst="rect">
            <a:avLst/>
          </a:prstGeom>
        </p:spPr>
      </p:pic>
      <p:sp>
        <p:nvSpPr>
          <p:cNvPr id="6" name="Oval 5">
            <a:extLst>
              <a:ext uri="{FF2B5EF4-FFF2-40B4-BE49-F238E27FC236}">
                <a16:creationId xmlns:a16="http://schemas.microsoft.com/office/drawing/2014/main" id="{60A61B8B-6ED6-4149-BF1C-195DE151A6FE}"/>
              </a:ext>
            </a:extLst>
          </p:cNvPr>
          <p:cNvSpPr/>
          <p:nvPr/>
        </p:nvSpPr>
        <p:spPr>
          <a:xfrm>
            <a:off x="1191802" y="3000054"/>
            <a:ext cx="1273996" cy="59590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22906C8-3664-4546-9E48-A23A2B03EAA5}"/>
              </a:ext>
            </a:extLst>
          </p:cNvPr>
          <p:cNvSpPr/>
          <p:nvPr/>
        </p:nvSpPr>
        <p:spPr>
          <a:xfrm>
            <a:off x="1272283" y="4272337"/>
            <a:ext cx="1273996" cy="59590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E8A9986-A1D6-A74D-ADAE-1E1DB76723C1}"/>
              </a:ext>
            </a:extLst>
          </p:cNvPr>
          <p:cNvSpPr/>
          <p:nvPr/>
        </p:nvSpPr>
        <p:spPr>
          <a:xfrm>
            <a:off x="1272283" y="3595955"/>
            <a:ext cx="1273996" cy="59590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613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FB7D-A4A1-CD42-9483-F858EBF3D9D9}"/>
              </a:ext>
            </a:extLst>
          </p:cNvPr>
          <p:cNvSpPr>
            <a:spLocks noGrp="1"/>
          </p:cNvSpPr>
          <p:nvPr>
            <p:ph type="title"/>
          </p:nvPr>
        </p:nvSpPr>
        <p:spPr/>
        <p:txBody>
          <a:bodyPr/>
          <a:lstStyle/>
          <a:p>
            <a:r>
              <a:rPr lang="en-US" dirty="0"/>
              <a:t>Approver Role (PI or Department Head)</a:t>
            </a:r>
          </a:p>
        </p:txBody>
      </p:sp>
      <p:sp>
        <p:nvSpPr>
          <p:cNvPr id="3" name="Content Placeholder 2">
            <a:extLst>
              <a:ext uri="{FF2B5EF4-FFF2-40B4-BE49-F238E27FC236}">
                <a16:creationId xmlns:a16="http://schemas.microsoft.com/office/drawing/2014/main" id="{3BAAE2A9-18ED-034F-AC75-C5D261CEA6CD}"/>
              </a:ext>
            </a:extLst>
          </p:cNvPr>
          <p:cNvSpPr>
            <a:spLocks noGrp="1"/>
          </p:cNvSpPr>
          <p:nvPr>
            <p:ph idx="1"/>
          </p:nvPr>
        </p:nvSpPr>
        <p:spPr>
          <a:xfrm>
            <a:off x="838200" y="1825625"/>
            <a:ext cx="10515600" cy="1020317"/>
          </a:xfrm>
        </p:spPr>
        <p:txBody>
          <a:bodyPr>
            <a:normAutofit/>
          </a:bodyPr>
          <a:lstStyle/>
          <a:p>
            <a:pPr marL="0" indent="0">
              <a:buNone/>
            </a:pPr>
            <a:r>
              <a:rPr lang="en-US" sz="1600" dirty="0"/>
              <a:t>Click on the link provided in the email you receive stating you have an order pending your approval or login at </a:t>
            </a:r>
            <a:r>
              <a:rPr lang="en-US" sz="1600" dirty="0" err="1"/>
              <a:t>prepurchasing.ucdavis.edu</a:t>
            </a:r>
            <a:endParaRPr lang="en-US" sz="1600" dirty="0"/>
          </a:p>
          <a:p>
            <a:pPr marL="0" indent="0">
              <a:buNone/>
            </a:pPr>
            <a:r>
              <a:rPr lang="en-US" sz="1600" dirty="0"/>
              <a:t>Click on the ”Pending your action” tab.  Orders pending your approval will show up below.  Click on the order # to open.</a:t>
            </a:r>
          </a:p>
        </p:txBody>
      </p:sp>
      <p:pic>
        <p:nvPicPr>
          <p:cNvPr id="5" name="Picture 4">
            <a:extLst>
              <a:ext uri="{FF2B5EF4-FFF2-40B4-BE49-F238E27FC236}">
                <a16:creationId xmlns:a16="http://schemas.microsoft.com/office/drawing/2014/main" id="{39B91745-853F-4C4C-AB0E-6A75F31A4E7D}"/>
              </a:ext>
            </a:extLst>
          </p:cNvPr>
          <p:cNvPicPr>
            <a:picLocks noChangeAspect="1"/>
          </p:cNvPicPr>
          <p:nvPr/>
        </p:nvPicPr>
        <p:blipFill>
          <a:blip r:embed="rId2"/>
          <a:stretch>
            <a:fillRect/>
          </a:stretch>
        </p:blipFill>
        <p:spPr>
          <a:xfrm>
            <a:off x="838200" y="3273648"/>
            <a:ext cx="10166262" cy="2829201"/>
          </a:xfrm>
          <a:prstGeom prst="rect">
            <a:avLst/>
          </a:prstGeom>
        </p:spPr>
      </p:pic>
      <p:sp>
        <p:nvSpPr>
          <p:cNvPr id="6" name="Oval 5">
            <a:extLst>
              <a:ext uri="{FF2B5EF4-FFF2-40B4-BE49-F238E27FC236}">
                <a16:creationId xmlns:a16="http://schemas.microsoft.com/office/drawing/2014/main" id="{D42D89B9-F70F-DC4D-933A-5E721BDE5E30}"/>
              </a:ext>
            </a:extLst>
          </p:cNvPr>
          <p:cNvSpPr/>
          <p:nvPr/>
        </p:nvSpPr>
        <p:spPr>
          <a:xfrm>
            <a:off x="3369924" y="3708971"/>
            <a:ext cx="2301411" cy="969003"/>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1F2FE07-9095-C04E-9854-1C40B5DB09EE}"/>
              </a:ext>
            </a:extLst>
          </p:cNvPr>
          <p:cNvSpPr/>
          <p:nvPr/>
        </p:nvSpPr>
        <p:spPr>
          <a:xfrm>
            <a:off x="953357" y="4601110"/>
            <a:ext cx="2301411" cy="969003"/>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416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7FA3-B64D-B348-8A4C-59909F610206}"/>
              </a:ext>
            </a:extLst>
          </p:cNvPr>
          <p:cNvSpPr>
            <a:spLocks noGrp="1"/>
          </p:cNvSpPr>
          <p:nvPr>
            <p:ph type="title"/>
          </p:nvPr>
        </p:nvSpPr>
        <p:spPr>
          <a:xfrm>
            <a:off x="873303" y="0"/>
            <a:ext cx="10418852" cy="672564"/>
          </a:xfrm>
        </p:spPr>
        <p:txBody>
          <a:bodyPr>
            <a:normAutofit fontScale="90000"/>
          </a:bodyPr>
          <a:lstStyle/>
          <a:p>
            <a:r>
              <a:rPr lang="en-US" dirty="0"/>
              <a:t>Review, edit, add notes, upload a file…</a:t>
            </a:r>
          </a:p>
        </p:txBody>
      </p:sp>
      <p:pic>
        <p:nvPicPr>
          <p:cNvPr id="5" name="Content Placeholder 4">
            <a:extLst>
              <a:ext uri="{FF2B5EF4-FFF2-40B4-BE49-F238E27FC236}">
                <a16:creationId xmlns:a16="http://schemas.microsoft.com/office/drawing/2014/main" id="{735375DD-5EEC-014F-87E6-352DD36E4EA6}"/>
              </a:ext>
            </a:extLst>
          </p:cNvPr>
          <p:cNvPicPr>
            <a:picLocks noGrp="1" noChangeAspect="1"/>
          </p:cNvPicPr>
          <p:nvPr>
            <p:ph idx="1"/>
          </p:nvPr>
        </p:nvPicPr>
        <p:blipFill>
          <a:blip r:embed="rId2"/>
          <a:stretch>
            <a:fillRect/>
          </a:stretch>
        </p:blipFill>
        <p:spPr>
          <a:xfrm>
            <a:off x="873303" y="651939"/>
            <a:ext cx="5044611" cy="6108148"/>
          </a:xfrm>
        </p:spPr>
      </p:pic>
      <p:sp>
        <p:nvSpPr>
          <p:cNvPr id="6" name="Oval 5">
            <a:extLst>
              <a:ext uri="{FF2B5EF4-FFF2-40B4-BE49-F238E27FC236}">
                <a16:creationId xmlns:a16="http://schemas.microsoft.com/office/drawing/2014/main" id="{D5539CDA-3BD4-A74B-99AD-D6D067592E6E}"/>
              </a:ext>
            </a:extLst>
          </p:cNvPr>
          <p:cNvSpPr/>
          <p:nvPr/>
        </p:nvSpPr>
        <p:spPr>
          <a:xfrm>
            <a:off x="4546742" y="575276"/>
            <a:ext cx="518417" cy="41096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20EB4E7-5A5B-D745-A833-5FE892F88570}"/>
              </a:ext>
            </a:extLst>
          </p:cNvPr>
          <p:cNvSpPr/>
          <p:nvPr/>
        </p:nvSpPr>
        <p:spPr>
          <a:xfrm>
            <a:off x="5307459" y="5111783"/>
            <a:ext cx="523982" cy="65754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D0C43D6-51B9-454B-A417-69928B44F0EF}"/>
              </a:ext>
            </a:extLst>
          </p:cNvPr>
          <p:cNvSpPr/>
          <p:nvPr/>
        </p:nvSpPr>
        <p:spPr>
          <a:xfrm>
            <a:off x="1083066" y="6304831"/>
            <a:ext cx="663539" cy="53254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9113890-A8CD-644B-BA11-29A1459C056E}"/>
              </a:ext>
            </a:extLst>
          </p:cNvPr>
          <p:cNvSpPr txBox="1"/>
          <p:nvPr/>
        </p:nvSpPr>
        <p:spPr>
          <a:xfrm>
            <a:off x="7346879" y="986242"/>
            <a:ext cx="3215812" cy="2031325"/>
          </a:xfrm>
          <a:prstGeom prst="rect">
            <a:avLst/>
          </a:prstGeom>
          <a:noFill/>
        </p:spPr>
        <p:txBody>
          <a:bodyPr wrap="square" rtlCol="0">
            <a:spAutoFit/>
          </a:bodyPr>
          <a:lstStyle/>
          <a:p>
            <a:r>
              <a:rPr lang="en-US" sz="1400" dirty="0"/>
              <a:t>If requestor did not select an account or did not include a note about which account to charge either edit the order to add the account or add a note with the account info.  Click on the blue edit button, inside the order click on the blue “Edit Line Items and Accounts”.  You can then edit the line items and/or add an account.</a:t>
            </a:r>
          </a:p>
        </p:txBody>
      </p:sp>
      <p:pic>
        <p:nvPicPr>
          <p:cNvPr id="4" name="Picture 3">
            <a:extLst>
              <a:ext uri="{FF2B5EF4-FFF2-40B4-BE49-F238E27FC236}">
                <a16:creationId xmlns:a16="http://schemas.microsoft.com/office/drawing/2014/main" id="{17D06A73-6C73-3849-A2E6-7117BE8E1FF2}"/>
              </a:ext>
            </a:extLst>
          </p:cNvPr>
          <p:cNvPicPr>
            <a:picLocks noChangeAspect="1"/>
          </p:cNvPicPr>
          <p:nvPr/>
        </p:nvPicPr>
        <p:blipFill>
          <a:blip r:embed="rId3"/>
          <a:stretch>
            <a:fillRect/>
          </a:stretch>
        </p:blipFill>
        <p:spPr>
          <a:xfrm>
            <a:off x="6441285" y="3030259"/>
            <a:ext cx="5426079" cy="2410297"/>
          </a:xfrm>
          <a:prstGeom prst="rect">
            <a:avLst/>
          </a:prstGeom>
        </p:spPr>
      </p:pic>
    </p:spTree>
    <p:extLst>
      <p:ext uri="{BB962C8B-B14F-4D97-AF65-F5344CB8AC3E}">
        <p14:creationId xmlns:p14="http://schemas.microsoft.com/office/powerpoint/2010/main" val="138769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0E9-682F-004C-A8F9-4FAA148EC75E}"/>
              </a:ext>
            </a:extLst>
          </p:cNvPr>
          <p:cNvSpPr>
            <a:spLocks noGrp="1"/>
          </p:cNvSpPr>
          <p:nvPr>
            <p:ph type="title"/>
          </p:nvPr>
        </p:nvSpPr>
        <p:spPr>
          <a:xfrm>
            <a:off x="924674" y="149367"/>
            <a:ext cx="10398303" cy="580097"/>
          </a:xfrm>
        </p:spPr>
        <p:txBody>
          <a:bodyPr>
            <a:normAutofit fontScale="90000"/>
          </a:bodyPr>
          <a:lstStyle/>
          <a:p>
            <a:r>
              <a:rPr lang="en-US" dirty="0"/>
              <a:t>Home screen (dashboard)</a:t>
            </a:r>
          </a:p>
        </p:txBody>
      </p:sp>
      <p:pic>
        <p:nvPicPr>
          <p:cNvPr id="5" name="Content Placeholder 4">
            <a:extLst>
              <a:ext uri="{FF2B5EF4-FFF2-40B4-BE49-F238E27FC236}">
                <a16:creationId xmlns:a16="http://schemas.microsoft.com/office/drawing/2014/main" id="{605F16DC-24B4-5948-B287-0E72035A2821}"/>
              </a:ext>
            </a:extLst>
          </p:cNvPr>
          <p:cNvPicPr>
            <a:picLocks noGrp="1" noChangeAspect="1"/>
          </p:cNvPicPr>
          <p:nvPr>
            <p:ph idx="1"/>
          </p:nvPr>
        </p:nvPicPr>
        <p:blipFill>
          <a:blip r:embed="rId2"/>
          <a:stretch>
            <a:fillRect/>
          </a:stretch>
        </p:blipFill>
        <p:spPr>
          <a:xfrm>
            <a:off x="2476072" y="783093"/>
            <a:ext cx="6129005" cy="5997851"/>
          </a:xfrm>
        </p:spPr>
      </p:pic>
    </p:spTree>
    <p:extLst>
      <p:ext uri="{BB962C8B-B14F-4D97-AF65-F5344CB8AC3E}">
        <p14:creationId xmlns:p14="http://schemas.microsoft.com/office/powerpoint/2010/main" val="2578108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DACBF-6FBB-0247-B92E-F90586E1B773}"/>
              </a:ext>
            </a:extLst>
          </p:cNvPr>
          <p:cNvSpPr>
            <a:spLocks noGrp="1"/>
          </p:cNvSpPr>
          <p:nvPr>
            <p:ph type="title"/>
          </p:nvPr>
        </p:nvSpPr>
        <p:spPr/>
        <p:txBody>
          <a:bodyPr/>
          <a:lstStyle/>
          <a:p>
            <a:r>
              <a:rPr lang="en-US" dirty="0"/>
              <a:t>Cancel, Deny, or Approve the order</a:t>
            </a:r>
          </a:p>
        </p:txBody>
      </p:sp>
      <p:sp>
        <p:nvSpPr>
          <p:cNvPr id="3" name="Content Placeholder 2">
            <a:extLst>
              <a:ext uri="{FF2B5EF4-FFF2-40B4-BE49-F238E27FC236}">
                <a16:creationId xmlns:a16="http://schemas.microsoft.com/office/drawing/2014/main" id="{C5ED9ACB-53BF-934E-A791-85F5D8EC7D7B}"/>
              </a:ext>
            </a:extLst>
          </p:cNvPr>
          <p:cNvSpPr>
            <a:spLocks noGrp="1"/>
          </p:cNvSpPr>
          <p:nvPr>
            <p:ph idx="1"/>
          </p:nvPr>
        </p:nvSpPr>
        <p:spPr>
          <a:xfrm>
            <a:off x="838200" y="1379288"/>
            <a:ext cx="10515600" cy="311400"/>
          </a:xfrm>
        </p:spPr>
        <p:txBody>
          <a:bodyPr>
            <a:normAutofit/>
          </a:bodyPr>
          <a:lstStyle/>
          <a:p>
            <a:pPr marL="0" indent="0">
              <a:buNone/>
            </a:pPr>
            <a:r>
              <a:rPr lang="en-US" sz="1600" dirty="0"/>
              <a:t>An approver can cancel, deny, or approve the order.  Comments are required if you select cancel or deny.</a:t>
            </a:r>
          </a:p>
        </p:txBody>
      </p:sp>
      <p:pic>
        <p:nvPicPr>
          <p:cNvPr id="5" name="Picture 4">
            <a:extLst>
              <a:ext uri="{FF2B5EF4-FFF2-40B4-BE49-F238E27FC236}">
                <a16:creationId xmlns:a16="http://schemas.microsoft.com/office/drawing/2014/main" id="{190A8FD2-0B97-C54F-A1E4-00E1456F8D2E}"/>
              </a:ext>
            </a:extLst>
          </p:cNvPr>
          <p:cNvPicPr>
            <a:picLocks noChangeAspect="1"/>
          </p:cNvPicPr>
          <p:nvPr/>
        </p:nvPicPr>
        <p:blipFill>
          <a:blip r:embed="rId2"/>
          <a:stretch>
            <a:fillRect/>
          </a:stretch>
        </p:blipFill>
        <p:spPr>
          <a:xfrm>
            <a:off x="746589" y="1781637"/>
            <a:ext cx="10527425" cy="4716768"/>
          </a:xfrm>
          <a:prstGeom prst="rect">
            <a:avLst/>
          </a:prstGeom>
        </p:spPr>
      </p:pic>
    </p:spTree>
    <p:extLst>
      <p:ext uri="{BB962C8B-B14F-4D97-AF65-F5344CB8AC3E}">
        <p14:creationId xmlns:p14="http://schemas.microsoft.com/office/powerpoint/2010/main" val="401919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A2B59-9A38-B544-9CF3-C249968024ED}"/>
              </a:ext>
            </a:extLst>
          </p:cNvPr>
          <p:cNvSpPr>
            <a:spLocks noGrp="1"/>
          </p:cNvSpPr>
          <p:nvPr>
            <p:ph type="title"/>
          </p:nvPr>
        </p:nvSpPr>
        <p:spPr>
          <a:xfrm>
            <a:off x="827926" y="33568"/>
            <a:ext cx="10515600" cy="641742"/>
          </a:xfrm>
        </p:spPr>
        <p:txBody>
          <a:bodyPr>
            <a:normAutofit fontScale="90000"/>
          </a:bodyPr>
          <a:lstStyle/>
          <a:p>
            <a:r>
              <a:rPr lang="en-US" dirty="0"/>
              <a:t>Routing to Account Manager for Approval</a:t>
            </a:r>
          </a:p>
        </p:txBody>
      </p:sp>
      <p:sp>
        <p:nvSpPr>
          <p:cNvPr id="3" name="Content Placeholder 2">
            <a:extLst>
              <a:ext uri="{FF2B5EF4-FFF2-40B4-BE49-F238E27FC236}">
                <a16:creationId xmlns:a16="http://schemas.microsoft.com/office/drawing/2014/main" id="{C8258891-D9BE-B345-9DD0-647843FDD267}"/>
              </a:ext>
            </a:extLst>
          </p:cNvPr>
          <p:cNvSpPr>
            <a:spLocks noGrp="1"/>
          </p:cNvSpPr>
          <p:nvPr>
            <p:ph idx="1"/>
          </p:nvPr>
        </p:nvSpPr>
        <p:spPr>
          <a:xfrm>
            <a:off x="7629418" y="1628348"/>
            <a:ext cx="4000928" cy="1193282"/>
          </a:xfrm>
        </p:spPr>
        <p:txBody>
          <a:bodyPr>
            <a:normAutofit/>
          </a:bodyPr>
          <a:lstStyle/>
          <a:p>
            <a:pPr marL="0" indent="0">
              <a:buNone/>
            </a:pPr>
            <a:r>
              <a:rPr lang="en-US" sz="1400" dirty="0"/>
              <a:t>The Account Manager can edit the order, add notes, upload attachments, reroute approval to a particular account manager in the workgroup, and deny or approve the order.  </a:t>
            </a:r>
          </a:p>
        </p:txBody>
      </p:sp>
      <p:pic>
        <p:nvPicPr>
          <p:cNvPr id="4" name="Content Placeholder 4">
            <a:extLst>
              <a:ext uri="{FF2B5EF4-FFF2-40B4-BE49-F238E27FC236}">
                <a16:creationId xmlns:a16="http://schemas.microsoft.com/office/drawing/2014/main" id="{085D05C9-5439-F44B-ACBC-D70E855FDFD0}"/>
              </a:ext>
            </a:extLst>
          </p:cNvPr>
          <p:cNvPicPr>
            <a:picLocks noChangeAspect="1"/>
          </p:cNvPicPr>
          <p:nvPr/>
        </p:nvPicPr>
        <p:blipFill>
          <a:blip r:embed="rId2"/>
          <a:stretch>
            <a:fillRect/>
          </a:stretch>
        </p:blipFill>
        <p:spPr>
          <a:xfrm>
            <a:off x="2147299" y="672564"/>
            <a:ext cx="5044611" cy="6108148"/>
          </a:xfrm>
          <a:prstGeom prst="rect">
            <a:avLst/>
          </a:prstGeom>
        </p:spPr>
      </p:pic>
      <p:sp>
        <p:nvSpPr>
          <p:cNvPr id="5" name="Oval 4">
            <a:extLst>
              <a:ext uri="{FF2B5EF4-FFF2-40B4-BE49-F238E27FC236}">
                <a16:creationId xmlns:a16="http://schemas.microsoft.com/office/drawing/2014/main" id="{D83EFB0C-7321-6E4C-9FB0-250B0131519D}"/>
              </a:ext>
            </a:extLst>
          </p:cNvPr>
          <p:cNvSpPr/>
          <p:nvPr/>
        </p:nvSpPr>
        <p:spPr>
          <a:xfrm>
            <a:off x="5820738" y="595901"/>
            <a:ext cx="518417" cy="41096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91C26C1-1E92-E247-8E37-D875C46DA2B9}"/>
              </a:ext>
            </a:extLst>
          </p:cNvPr>
          <p:cNvSpPr/>
          <p:nvPr/>
        </p:nvSpPr>
        <p:spPr>
          <a:xfrm>
            <a:off x="6581454" y="5083996"/>
            <a:ext cx="523982" cy="65754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F90527E-056A-E048-B7FD-A7B25C1B7419}"/>
              </a:ext>
            </a:extLst>
          </p:cNvPr>
          <p:cNvSpPr/>
          <p:nvPr/>
        </p:nvSpPr>
        <p:spPr>
          <a:xfrm>
            <a:off x="2357062" y="6325456"/>
            <a:ext cx="663539" cy="53254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E9E7F0D-271A-374F-9B7F-93E8C3589B10}"/>
              </a:ext>
            </a:extLst>
          </p:cNvPr>
          <p:cNvSpPr txBox="1"/>
          <p:nvPr/>
        </p:nvSpPr>
        <p:spPr>
          <a:xfrm>
            <a:off x="7685070" y="2948684"/>
            <a:ext cx="3883632" cy="3323987"/>
          </a:xfrm>
          <a:prstGeom prst="rect">
            <a:avLst/>
          </a:prstGeom>
          <a:noFill/>
        </p:spPr>
        <p:txBody>
          <a:bodyPr wrap="square" rtlCol="0">
            <a:spAutoFit/>
          </a:bodyPr>
          <a:lstStyle/>
          <a:p>
            <a:r>
              <a:rPr lang="en-US" sz="1400" dirty="0"/>
              <a:t>If requestor/approver did not select an account you will need to edit the order to add the account.</a:t>
            </a:r>
          </a:p>
          <a:p>
            <a:endParaRPr lang="en-US" sz="1400" dirty="0"/>
          </a:p>
          <a:p>
            <a:r>
              <a:rPr lang="en-US" sz="1400" dirty="0"/>
              <a:t>Processing note:  If there is an account listed in the account field _and_ an account listed in the notes section, the account in the notes sections will override whatever is in the account field.  You can search by account in the order history screen.</a:t>
            </a:r>
          </a:p>
          <a:p>
            <a:endParaRPr lang="en-US" sz="1400" dirty="0"/>
          </a:p>
          <a:p>
            <a:r>
              <a:rPr lang="en-US" sz="1400" dirty="0"/>
              <a:t>If anyone along the process clicks on the blue magnifier glass in the ‘Select an account’ area, all workgroup routings will be overridden.  The order will only route to the KFS Account Manager.  Delegates or other workgroup members will not be able to see the order.</a:t>
            </a:r>
          </a:p>
        </p:txBody>
      </p:sp>
    </p:spTree>
    <p:extLst>
      <p:ext uri="{BB962C8B-B14F-4D97-AF65-F5344CB8AC3E}">
        <p14:creationId xmlns:p14="http://schemas.microsoft.com/office/powerpoint/2010/main" val="328766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9CB77-F43E-7F47-940D-78FD951C0635}"/>
              </a:ext>
            </a:extLst>
          </p:cNvPr>
          <p:cNvSpPr>
            <a:spLocks noGrp="1"/>
          </p:cNvSpPr>
          <p:nvPr>
            <p:ph type="title"/>
          </p:nvPr>
        </p:nvSpPr>
        <p:spPr>
          <a:xfrm>
            <a:off x="795980" y="360429"/>
            <a:ext cx="10600038" cy="536918"/>
          </a:xfrm>
        </p:spPr>
        <p:txBody>
          <a:bodyPr>
            <a:normAutofit fontScale="90000"/>
          </a:bodyPr>
          <a:lstStyle/>
          <a:p>
            <a:r>
              <a:rPr lang="en-US" dirty="0"/>
              <a:t>Routed to COE Shared Service for processing …</a:t>
            </a:r>
          </a:p>
        </p:txBody>
      </p:sp>
      <p:pic>
        <p:nvPicPr>
          <p:cNvPr id="10" name="Content Placeholder 9">
            <a:extLst>
              <a:ext uri="{FF2B5EF4-FFF2-40B4-BE49-F238E27FC236}">
                <a16:creationId xmlns:a16="http://schemas.microsoft.com/office/drawing/2014/main" id="{739CFD7D-AD5D-A948-88D6-CF30A3DEEAE2}"/>
              </a:ext>
            </a:extLst>
          </p:cNvPr>
          <p:cNvPicPr>
            <a:picLocks noGrp="1" noChangeAspect="1"/>
          </p:cNvPicPr>
          <p:nvPr>
            <p:ph idx="1"/>
          </p:nvPr>
        </p:nvPicPr>
        <p:blipFill>
          <a:blip r:embed="rId2"/>
          <a:stretch>
            <a:fillRect/>
          </a:stretch>
        </p:blipFill>
        <p:spPr>
          <a:xfrm>
            <a:off x="1594170" y="1052148"/>
            <a:ext cx="10323204" cy="4989056"/>
          </a:xfrm>
        </p:spPr>
      </p:pic>
      <p:sp>
        <p:nvSpPr>
          <p:cNvPr id="4" name="TextBox 3">
            <a:extLst>
              <a:ext uri="{FF2B5EF4-FFF2-40B4-BE49-F238E27FC236}">
                <a16:creationId xmlns:a16="http://schemas.microsoft.com/office/drawing/2014/main" id="{94927B77-D8ED-F94B-9AE3-C48F45499155}"/>
              </a:ext>
            </a:extLst>
          </p:cNvPr>
          <p:cNvSpPr txBox="1"/>
          <p:nvPr/>
        </p:nvSpPr>
        <p:spPr>
          <a:xfrm>
            <a:off x="131013" y="1563859"/>
            <a:ext cx="1329933" cy="1815882"/>
          </a:xfrm>
          <a:prstGeom prst="rect">
            <a:avLst/>
          </a:prstGeom>
          <a:noFill/>
        </p:spPr>
        <p:txBody>
          <a:bodyPr wrap="square" rtlCol="0">
            <a:spAutoFit/>
          </a:bodyPr>
          <a:lstStyle/>
          <a:p>
            <a:r>
              <a:rPr lang="en-US" sz="1400" b="1" dirty="0"/>
              <a:t>Tells you where the order is in the process (e.g. Approver, Account Manager, Purchaser, or Complete)</a:t>
            </a:r>
          </a:p>
        </p:txBody>
      </p:sp>
      <p:sp>
        <p:nvSpPr>
          <p:cNvPr id="5" name="Right Brace 4">
            <a:extLst>
              <a:ext uri="{FF2B5EF4-FFF2-40B4-BE49-F238E27FC236}">
                <a16:creationId xmlns:a16="http://schemas.microsoft.com/office/drawing/2014/main" id="{06EBD559-7EDB-114F-B950-12F92BF7F172}"/>
              </a:ext>
            </a:extLst>
          </p:cNvPr>
          <p:cNvSpPr/>
          <p:nvPr/>
        </p:nvSpPr>
        <p:spPr>
          <a:xfrm>
            <a:off x="1106147" y="1551397"/>
            <a:ext cx="976045" cy="184080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F67E1272-3C3F-D444-83EB-93B53D73A9C1}"/>
              </a:ext>
            </a:extLst>
          </p:cNvPr>
          <p:cNvSpPr txBox="1"/>
          <p:nvPr/>
        </p:nvSpPr>
        <p:spPr>
          <a:xfrm>
            <a:off x="100229" y="3546676"/>
            <a:ext cx="2082192" cy="1384995"/>
          </a:xfrm>
          <a:prstGeom prst="rect">
            <a:avLst/>
          </a:prstGeom>
          <a:noFill/>
        </p:spPr>
        <p:txBody>
          <a:bodyPr wrap="square" rtlCol="0">
            <a:spAutoFit/>
          </a:bodyPr>
          <a:lstStyle/>
          <a:p>
            <a:r>
              <a:rPr lang="en-US" sz="1400" b="1" dirty="0"/>
              <a:t>Tag = credit card confirmation number or KFS/</a:t>
            </a:r>
            <a:r>
              <a:rPr lang="en-US" sz="1400" b="1" dirty="0" err="1"/>
              <a:t>AggieBuy</a:t>
            </a:r>
            <a:r>
              <a:rPr lang="en-US" sz="1400" b="1" dirty="0"/>
              <a:t> doc number</a:t>
            </a:r>
          </a:p>
          <a:p>
            <a:r>
              <a:rPr lang="en-US" sz="1400" b="1" dirty="0"/>
              <a:t>Reference # = PCDO number</a:t>
            </a:r>
          </a:p>
        </p:txBody>
      </p:sp>
      <p:sp>
        <p:nvSpPr>
          <p:cNvPr id="6" name="Left Brace 5">
            <a:extLst>
              <a:ext uri="{FF2B5EF4-FFF2-40B4-BE49-F238E27FC236}">
                <a16:creationId xmlns:a16="http://schemas.microsoft.com/office/drawing/2014/main" id="{2C345C2D-883E-B44B-BA77-E09CC794B780}"/>
              </a:ext>
            </a:extLst>
          </p:cNvPr>
          <p:cNvSpPr/>
          <p:nvPr/>
        </p:nvSpPr>
        <p:spPr>
          <a:xfrm>
            <a:off x="2003461" y="3678148"/>
            <a:ext cx="297950" cy="5342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Oval 6">
            <a:extLst>
              <a:ext uri="{FF2B5EF4-FFF2-40B4-BE49-F238E27FC236}">
                <a16:creationId xmlns:a16="http://schemas.microsoft.com/office/drawing/2014/main" id="{929E257E-0479-A946-95EC-7E5E98E25B7B}"/>
              </a:ext>
            </a:extLst>
          </p:cNvPr>
          <p:cNvSpPr/>
          <p:nvPr/>
        </p:nvSpPr>
        <p:spPr>
          <a:xfrm>
            <a:off x="9894013" y="1052148"/>
            <a:ext cx="924675" cy="653362"/>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E0778E8-74E4-4648-9A8B-692BEBAF9400}"/>
              </a:ext>
            </a:extLst>
          </p:cNvPr>
          <p:cNvSpPr txBox="1"/>
          <p:nvPr/>
        </p:nvSpPr>
        <p:spPr>
          <a:xfrm>
            <a:off x="6311756" y="1224940"/>
            <a:ext cx="3194721" cy="307777"/>
          </a:xfrm>
          <a:prstGeom prst="rect">
            <a:avLst/>
          </a:prstGeom>
          <a:noFill/>
        </p:spPr>
        <p:txBody>
          <a:bodyPr wrap="none" rtlCol="0">
            <a:spAutoFit/>
          </a:bodyPr>
          <a:lstStyle/>
          <a:p>
            <a:r>
              <a:rPr lang="en-US" sz="1400" b="1" dirty="0"/>
              <a:t>You can click here to duplicate the order.</a:t>
            </a:r>
          </a:p>
        </p:txBody>
      </p:sp>
      <p:cxnSp>
        <p:nvCxnSpPr>
          <p:cNvPr id="11" name="Straight Arrow Connector 10">
            <a:extLst>
              <a:ext uri="{FF2B5EF4-FFF2-40B4-BE49-F238E27FC236}">
                <a16:creationId xmlns:a16="http://schemas.microsoft.com/office/drawing/2014/main" id="{090C0DE8-500F-E347-BF67-C65B1812F951}"/>
              </a:ext>
            </a:extLst>
          </p:cNvPr>
          <p:cNvCxnSpPr/>
          <p:nvPr/>
        </p:nvCxnSpPr>
        <p:spPr>
          <a:xfrm>
            <a:off x="9421402" y="1378829"/>
            <a:ext cx="4726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192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BECBC-A2E0-1549-9BA6-A3CD4882353A}"/>
              </a:ext>
            </a:extLst>
          </p:cNvPr>
          <p:cNvSpPr>
            <a:spLocks noGrp="1"/>
          </p:cNvSpPr>
          <p:nvPr>
            <p:ph type="title"/>
          </p:nvPr>
        </p:nvSpPr>
        <p:spPr>
          <a:xfrm>
            <a:off x="838200" y="365125"/>
            <a:ext cx="10515600" cy="816403"/>
          </a:xfrm>
        </p:spPr>
        <p:txBody>
          <a:bodyPr/>
          <a:lstStyle/>
          <a:p>
            <a:r>
              <a:rPr lang="en-US" dirty="0"/>
              <a:t>Order Notes and Attachments</a:t>
            </a:r>
          </a:p>
        </p:txBody>
      </p:sp>
      <p:pic>
        <p:nvPicPr>
          <p:cNvPr id="5" name="Content Placeholder 4">
            <a:extLst>
              <a:ext uri="{FF2B5EF4-FFF2-40B4-BE49-F238E27FC236}">
                <a16:creationId xmlns:a16="http://schemas.microsoft.com/office/drawing/2014/main" id="{4D78B97F-625A-4647-8AC6-D74F45E7AC39}"/>
              </a:ext>
            </a:extLst>
          </p:cNvPr>
          <p:cNvPicPr>
            <a:picLocks noGrp="1" noChangeAspect="1"/>
          </p:cNvPicPr>
          <p:nvPr>
            <p:ph idx="1"/>
          </p:nvPr>
        </p:nvPicPr>
        <p:blipFill>
          <a:blip r:embed="rId2"/>
          <a:stretch>
            <a:fillRect/>
          </a:stretch>
        </p:blipFill>
        <p:spPr>
          <a:xfrm>
            <a:off x="838200" y="2101933"/>
            <a:ext cx="10515600" cy="3798722"/>
          </a:xfrm>
        </p:spPr>
      </p:pic>
      <p:sp>
        <p:nvSpPr>
          <p:cNvPr id="3" name="TextBox 2">
            <a:extLst>
              <a:ext uri="{FF2B5EF4-FFF2-40B4-BE49-F238E27FC236}">
                <a16:creationId xmlns:a16="http://schemas.microsoft.com/office/drawing/2014/main" id="{67FD12F5-F199-624A-8352-1CE69387BDA6}"/>
              </a:ext>
            </a:extLst>
          </p:cNvPr>
          <p:cNvSpPr txBox="1"/>
          <p:nvPr/>
        </p:nvSpPr>
        <p:spPr>
          <a:xfrm>
            <a:off x="838200" y="996862"/>
            <a:ext cx="10709953" cy="923330"/>
          </a:xfrm>
          <a:prstGeom prst="rect">
            <a:avLst/>
          </a:prstGeom>
          <a:noFill/>
        </p:spPr>
        <p:txBody>
          <a:bodyPr wrap="square" rtlCol="0">
            <a:spAutoFit/>
          </a:bodyPr>
          <a:lstStyle/>
          <a:p>
            <a:r>
              <a:rPr lang="en-US" dirty="0"/>
              <a:t>Shared Service Purchasing will use the order notes section to provide ordering info and updates along the process.  Check in OPP for status updates, back-order info, ETA, etc.  They may also upload pertinent information to the order (e.g., </a:t>
            </a:r>
            <a:r>
              <a:rPr lang="en-US" dirty="0" err="1"/>
              <a:t>AggieBuy</a:t>
            </a:r>
            <a:r>
              <a:rPr lang="en-US" dirty="0"/>
              <a:t> screen to confirm what was ordered).</a:t>
            </a:r>
          </a:p>
        </p:txBody>
      </p:sp>
    </p:spTree>
    <p:extLst>
      <p:ext uri="{BB962C8B-B14F-4D97-AF65-F5344CB8AC3E}">
        <p14:creationId xmlns:p14="http://schemas.microsoft.com/office/powerpoint/2010/main" val="1866697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F7ED-6502-E647-81A6-7A1F4AAE4995}"/>
              </a:ext>
            </a:extLst>
          </p:cNvPr>
          <p:cNvSpPr>
            <a:spLocks noGrp="1"/>
          </p:cNvSpPr>
          <p:nvPr>
            <p:ph type="title"/>
          </p:nvPr>
        </p:nvSpPr>
        <p:spPr/>
        <p:txBody>
          <a:bodyPr/>
          <a:lstStyle/>
          <a:p>
            <a:r>
              <a:rPr lang="en-US" dirty="0"/>
              <a:t>Order History</a:t>
            </a:r>
          </a:p>
        </p:txBody>
      </p:sp>
      <p:pic>
        <p:nvPicPr>
          <p:cNvPr id="5" name="Content Placeholder 4">
            <a:extLst>
              <a:ext uri="{FF2B5EF4-FFF2-40B4-BE49-F238E27FC236}">
                <a16:creationId xmlns:a16="http://schemas.microsoft.com/office/drawing/2014/main" id="{F17A8059-B9DC-614E-97EC-40BCDEB47EC8}"/>
              </a:ext>
            </a:extLst>
          </p:cNvPr>
          <p:cNvPicPr>
            <a:picLocks noGrp="1" noChangeAspect="1"/>
          </p:cNvPicPr>
          <p:nvPr>
            <p:ph idx="1"/>
          </p:nvPr>
        </p:nvPicPr>
        <p:blipFill>
          <a:blip r:embed="rId2"/>
          <a:stretch>
            <a:fillRect/>
          </a:stretch>
        </p:blipFill>
        <p:spPr>
          <a:xfrm>
            <a:off x="838200" y="1891089"/>
            <a:ext cx="10515600" cy="4220409"/>
          </a:xfrm>
        </p:spPr>
      </p:pic>
    </p:spTree>
    <p:extLst>
      <p:ext uri="{BB962C8B-B14F-4D97-AF65-F5344CB8AC3E}">
        <p14:creationId xmlns:p14="http://schemas.microsoft.com/office/powerpoint/2010/main" val="3527933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6FA2-6982-AF44-8D20-F91CBE842F80}"/>
              </a:ext>
            </a:extLst>
          </p:cNvPr>
          <p:cNvSpPr>
            <a:spLocks noGrp="1"/>
          </p:cNvSpPr>
          <p:nvPr>
            <p:ph type="title"/>
          </p:nvPr>
        </p:nvSpPr>
        <p:spPr>
          <a:xfrm>
            <a:off x="1034586" y="365126"/>
            <a:ext cx="10319213" cy="536918"/>
          </a:xfrm>
        </p:spPr>
        <p:txBody>
          <a:bodyPr>
            <a:noAutofit/>
          </a:bodyPr>
          <a:lstStyle/>
          <a:p>
            <a:r>
              <a:rPr lang="en-US" dirty="0"/>
              <a:t>Email notifications</a:t>
            </a:r>
          </a:p>
        </p:txBody>
      </p:sp>
      <p:pic>
        <p:nvPicPr>
          <p:cNvPr id="28" name="Content Placeholder 27">
            <a:extLst>
              <a:ext uri="{FF2B5EF4-FFF2-40B4-BE49-F238E27FC236}">
                <a16:creationId xmlns:a16="http://schemas.microsoft.com/office/drawing/2014/main" id="{4760CBC9-8EC6-D84E-9C57-F6D5B8FCCE50}"/>
              </a:ext>
            </a:extLst>
          </p:cNvPr>
          <p:cNvPicPr>
            <a:picLocks noGrp="1" noChangeAspect="1"/>
          </p:cNvPicPr>
          <p:nvPr>
            <p:ph idx="1"/>
          </p:nvPr>
        </p:nvPicPr>
        <p:blipFill>
          <a:blip r:embed="rId2"/>
          <a:stretch>
            <a:fillRect/>
          </a:stretch>
        </p:blipFill>
        <p:spPr>
          <a:xfrm>
            <a:off x="1034586" y="1510434"/>
            <a:ext cx="6762528" cy="2906901"/>
          </a:xfrm>
        </p:spPr>
      </p:pic>
      <p:sp>
        <p:nvSpPr>
          <p:cNvPr id="29" name="TextBox 28">
            <a:extLst>
              <a:ext uri="{FF2B5EF4-FFF2-40B4-BE49-F238E27FC236}">
                <a16:creationId xmlns:a16="http://schemas.microsoft.com/office/drawing/2014/main" id="{D4CD5888-6A37-C448-9A84-7595E12A5A1B}"/>
              </a:ext>
            </a:extLst>
          </p:cNvPr>
          <p:cNvSpPr txBox="1"/>
          <p:nvPr/>
        </p:nvSpPr>
        <p:spPr>
          <a:xfrm>
            <a:off x="1034586" y="1000898"/>
            <a:ext cx="9724028" cy="338554"/>
          </a:xfrm>
          <a:prstGeom prst="rect">
            <a:avLst/>
          </a:prstGeom>
          <a:noFill/>
        </p:spPr>
        <p:txBody>
          <a:bodyPr wrap="square" rtlCol="0">
            <a:spAutoFit/>
          </a:bodyPr>
          <a:lstStyle/>
          <a:p>
            <a:r>
              <a:rPr lang="en-US" sz="1600" dirty="0"/>
              <a:t>Click on the blue order request number or log on to </a:t>
            </a:r>
            <a:r>
              <a:rPr lang="en-US" sz="1600" dirty="0" err="1"/>
              <a:t>prepurchasing.ucdavis.edu</a:t>
            </a:r>
            <a:r>
              <a:rPr lang="en-US" sz="1600" dirty="0"/>
              <a:t> to access the order request.</a:t>
            </a:r>
          </a:p>
        </p:txBody>
      </p:sp>
      <p:pic>
        <p:nvPicPr>
          <p:cNvPr id="31" name="Picture 30">
            <a:extLst>
              <a:ext uri="{FF2B5EF4-FFF2-40B4-BE49-F238E27FC236}">
                <a16:creationId xmlns:a16="http://schemas.microsoft.com/office/drawing/2014/main" id="{CEC82A39-125A-E245-A13B-71EBF5435BC4}"/>
              </a:ext>
            </a:extLst>
          </p:cNvPr>
          <p:cNvPicPr>
            <a:picLocks noChangeAspect="1"/>
          </p:cNvPicPr>
          <p:nvPr/>
        </p:nvPicPr>
        <p:blipFill>
          <a:blip r:embed="rId3"/>
          <a:stretch>
            <a:fillRect/>
          </a:stretch>
        </p:blipFill>
        <p:spPr>
          <a:xfrm>
            <a:off x="1169554" y="4596349"/>
            <a:ext cx="7187477" cy="1878228"/>
          </a:xfrm>
          <a:prstGeom prst="rect">
            <a:avLst/>
          </a:prstGeom>
        </p:spPr>
      </p:pic>
      <p:cxnSp>
        <p:nvCxnSpPr>
          <p:cNvPr id="33" name="Straight Connector 32">
            <a:extLst>
              <a:ext uri="{FF2B5EF4-FFF2-40B4-BE49-F238E27FC236}">
                <a16:creationId xmlns:a16="http://schemas.microsoft.com/office/drawing/2014/main" id="{9E21FE49-8846-2447-93AF-4B95F6E8F2B7}"/>
              </a:ext>
            </a:extLst>
          </p:cNvPr>
          <p:cNvCxnSpPr>
            <a:cxnSpLocks/>
          </p:cNvCxnSpPr>
          <p:nvPr/>
        </p:nvCxnSpPr>
        <p:spPr>
          <a:xfrm>
            <a:off x="1210962" y="4522573"/>
            <a:ext cx="954765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4732BC4-5AB9-8E48-B20E-C794CCDE9DD7}"/>
              </a:ext>
            </a:extLst>
          </p:cNvPr>
          <p:cNvSpPr txBox="1"/>
          <p:nvPr/>
        </p:nvSpPr>
        <p:spPr>
          <a:xfrm>
            <a:off x="8470769" y="3521903"/>
            <a:ext cx="2102563" cy="307777"/>
          </a:xfrm>
          <a:prstGeom prst="rect">
            <a:avLst/>
          </a:prstGeom>
          <a:noFill/>
        </p:spPr>
        <p:txBody>
          <a:bodyPr wrap="none" rtlCol="0">
            <a:spAutoFit/>
          </a:bodyPr>
          <a:lstStyle/>
          <a:p>
            <a:r>
              <a:rPr lang="en-US" sz="1400" b="1" dirty="0"/>
              <a:t>Pending PI/Dept approval</a:t>
            </a:r>
          </a:p>
        </p:txBody>
      </p:sp>
      <p:sp>
        <p:nvSpPr>
          <p:cNvPr id="41" name="Rectangle 40">
            <a:extLst>
              <a:ext uri="{FF2B5EF4-FFF2-40B4-BE49-F238E27FC236}">
                <a16:creationId xmlns:a16="http://schemas.microsoft.com/office/drawing/2014/main" id="{E768DF6B-A71C-9648-98DC-686154291236}"/>
              </a:ext>
            </a:extLst>
          </p:cNvPr>
          <p:cNvSpPr/>
          <p:nvPr/>
        </p:nvSpPr>
        <p:spPr>
          <a:xfrm>
            <a:off x="8519240" y="6048838"/>
            <a:ext cx="2834559" cy="307777"/>
          </a:xfrm>
          <a:prstGeom prst="rect">
            <a:avLst/>
          </a:prstGeom>
        </p:spPr>
        <p:txBody>
          <a:bodyPr wrap="none">
            <a:spAutoFit/>
          </a:bodyPr>
          <a:lstStyle/>
          <a:p>
            <a:r>
              <a:rPr lang="en-US" sz="1400" b="1" dirty="0"/>
              <a:t>Pending Account Manager approval</a:t>
            </a:r>
          </a:p>
        </p:txBody>
      </p:sp>
      <p:cxnSp>
        <p:nvCxnSpPr>
          <p:cNvPr id="43" name="Straight Arrow Connector 42">
            <a:extLst>
              <a:ext uri="{FF2B5EF4-FFF2-40B4-BE49-F238E27FC236}">
                <a16:creationId xmlns:a16="http://schemas.microsoft.com/office/drawing/2014/main" id="{64A8E0F7-F79E-C945-B8D0-82593B4EB30D}"/>
              </a:ext>
            </a:extLst>
          </p:cNvPr>
          <p:cNvCxnSpPr>
            <a:cxnSpLocks/>
            <a:stCxn id="35" idx="1"/>
          </p:cNvCxnSpPr>
          <p:nvPr/>
        </p:nvCxnSpPr>
        <p:spPr>
          <a:xfrm flipH="1" flipV="1">
            <a:off x="7191632" y="3675791"/>
            <a:ext cx="127913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619A7661-2CAB-C34A-ADED-BADA61400F8E}"/>
              </a:ext>
            </a:extLst>
          </p:cNvPr>
          <p:cNvCxnSpPr>
            <a:cxnSpLocks/>
          </p:cNvCxnSpPr>
          <p:nvPr/>
        </p:nvCxnSpPr>
        <p:spPr>
          <a:xfrm flipH="1">
            <a:off x="8179217" y="6202727"/>
            <a:ext cx="3400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5" name="Picture 1" descr="cleardot">
            <a:extLst>
              <a:ext uri="{FF2B5EF4-FFF2-40B4-BE49-F238E27FC236}">
                <a16:creationId xmlns:a16="http://schemas.microsoft.com/office/drawing/2014/main" id="{7D0F432D-CBCF-9045-A7A4-7BFAD7B0E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dot">
            <a:extLst>
              <a:ext uri="{FF2B5EF4-FFF2-40B4-BE49-F238E27FC236}">
                <a16:creationId xmlns:a16="http://schemas.microsoft.com/office/drawing/2014/main" id="{94A4AA2A-D0DE-544F-B259-1855EB0116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leardot">
            <a:extLst>
              <a:ext uri="{FF2B5EF4-FFF2-40B4-BE49-F238E27FC236}">
                <a16:creationId xmlns:a16="http://schemas.microsoft.com/office/drawing/2014/main" id="{7D993B1D-BE10-7948-85FD-DBA24C51B8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leardot">
            <a:extLst>
              <a:ext uri="{FF2B5EF4-FFF2-40B4-BE49-F238E27FC236}">
                <a16:creationId xmlns:a16="http://schemas.microsoft.com/office/drawing/2014/main" id="{27590AAB-6785-1142-A52D-9392405660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eardot">
            <a:extLst>
              <a:ext uri="{FF2B5EF4-FFF2-40B4-BE49-F238E27FC236}">
                <a16:creationId xmlns:a16="http://schemas.microsoft.com/office/drawing/2014/main" id="{FEB807E4-4850-0A4B-A524-580667F78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leardot">
            <a:extLst>
              <a:ext uri="{FF2B5EF4-FFF2-40B4-BE49-F238E27FC236}">
                <a16:creationId xmlns:a16="http://schemas.microsoft.com/office/drawing/2014/main" id="{D95F2B2E-E503-7E43-8871-D7512D09B3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leardot">
            <a:extLst>
              <a:ext uri="{FF2B5EF4-FFF2-40B4-BE49-F238E27FC236}">
                <a16:creationId xmlns:a16="http://schemas.microsoft.com/office/drawing/2014/main" id="{3A2CE90D-2A22-A34E-BFDE-0E1AD8B131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eardot">
            <a:extLst>
              <a:ext uri="{FF2B5EF4-FFF2-40B4-BE49-F238E27FC236}">
                <a16:creationId xmlns:a16="http://schemas.microsoft.com/office/drawing/2014/main" id="{2BAB4E7C-CA4A-EB48-A10D-55598A764C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leardot">
            <a:extLst>
              <a:ext uri="{FF2B5EF4-FFF2-40B4-BE49-F238E27FC236}">
                <a16:creationId xmlns:a16="http://schemas.microsoft.com/office/drawing/2014/main" id="{CCC8BD6B-5661-F147-AF93-009940DE77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leardot">
            <a:extLst>
              <a:ext uri="{FF2B5EF4-FFF2-40B4-BE49-F238E27FC236}">
                <a16:creationId xmlns:a16="http://schemas.microsoft.com/office/drawing/2014/main" id="{73918F0E-DE81-8D48-9676-28C74B1226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leardot">
            <a:extLst>
              <a:ext uri="{FF2B5EF4-FFF2-40B4-BE49-F238E27FC236}">
                <a16:creationId xmlns:a16="http://schemas.microsoft.com/office/drawing/2014/main" id="{1DBE0FB5-15BF-FD46-940B-3CC92A5162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leardot">
            <a:extLst>
              <a:ext uri="{FF2B5EF4-FFF2-40B4-BE49-F238E27FC236}">
                <a16:creationId xmlns:a16="http://schemas.microsoft.com/office/drawing/2014/main" id="{476DC385-4F1D-C346-A665-47222842EA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726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D768-195C-CE4F-9B0D-9ADEC62523EF}"/>
              </a:ext>
            </a:extLst>
          </p:cNvPr>
          <p:cNvSpPr>
            <a:spLocks noGrp="1"/>
          </p:cNvSpPr>
          <p:nvPr>
            <p:ph type="title"/>
          </p:nvPr>
        </p:nvSpPr>
        <p:spPr>
          <a:xfrm>
            <a:off x="838200" y="0"/>
            <a:ext cx="10515600" cy="845837"/>
          </a:xfrm>
        </p:spPr>
        <p:txBody>
          <a:bodyPr/>
          <a:lstStyle/>
          <a:p>
            <a:r>
              <a:rPr lang="en-US" dirty="0"/>
              <a:t>Email Preferences based on role</a:t>
            </a:r>
          </a:p>
        </p:txBody>
      </p:sp>
      <p:sp>
        <p:nvSpPr>
          <p:cNvPr id="3" name="Content Placeholder 2">
            <a:extLst>
              <a:ext uri="{FF2B5EF4-FFF2-40B4-BE49-F238E27FC236}">
                <a16:creationId xmlns:a16="http://schemas.microsoft.com/office/drawing/2014/main" id="{83822A49-A128-CA40-BC62-E46349AADA4A}"/>
              </a:ext>
            </a:extLst>
          </p:cNvPr>
          <p:cNvSpPr>
            <a:spLocks noGrp="1"/>
          </p:cNvSpPr>
          <p:nvPr>
            <p:ph idx="1"/>
          </p:nvPr>
        </p:nvSpPr>
        <p:spPr>
          <a:xfrm>
            <a:off x="939114" y="746352"/>
            <a:ext cx="10525897" cy="523850"/>
          </a:xfrm>
        </p:spPr>
        <p:txBody>
          <a:bodyPr>
            <a:normAutofit lnSpcReduction="10000"/>
          </a:bodyPr>
          <a:lstStyle/>
          <a:p>
            <a:pPr marL="0" indent="0">
              <a:buNone/>
            </a:pPr>
            <a:r>
              <a:rPr lang="en-US" sz="1600" dirty="0"/>
              <a:t>To set your email preferences, click on the ‘Profile’ tab in the upper right corner of the </a:t>
            </a:r>
            <a:r>
              <a:rPr lang="en-US" sz="1600" dirty="0" err="1"/>
              <a:t>PrePurchasing</a:t>
            </a:r>
            <a:r>
              <a:rPr lang="en-US" sz="1600" dirty="0"/>
              <a:t> home screen/dashboard.  </a:t>
            </a:r>
          </a:p>
          <a:p>
            <a:pPr marL="0" indent="0">
              <a:buNone/>
            </a:pPr>
            <a:endParaRPr lang="en-US" sz="1600" dirty="0"/>
          </a:p>
        </p:txBody>
      </p:sp>
      <p:pic>
        <p:nvPicPr>
          <p:cNvPr id="5" name="Picture 4">
            <a:extLst>
              <a:ext uri="{FF2B5EF4-FFF2-40B4-BE49-F238E27FC236}">
                <a16:creationId xmlns:a16="http://schemas.microsoft.com/office/drawing/2014/main" id="{DDA56F85-5A9C-0540-A6EB-2492D3F48FC9}"/>
              </a:ext>
            </a:extLst>
          </p:cNvPr>
          <p:cNvPicPr>
            <a:picLocks noChangeAspect="1"/>
          </p:cNvPicPr>
          <p:nvPr/>
        </p:nvPicPr>
        <p:blipFill>
          <a:blip r:embed="rId2"/>
          <a:stretch>
            <a:fillRect/>
          </a:stretch>
        </p:blipFill>
        <p:spPr>
          <a:xfrm>
            <a:off x="1149178" y="1534641"/>
            <a:ext cx="4850701" cy="5063867"/>
          </a:xfrm>
          <a:prstGeom prst="rect">
            <a:avLst/>
          </a:prstGeom>
        </p:spPr>
      </p:pic>
      <p:sp>
        <p:nvSpPr>
          <p:cNvPr id="6" name="TextBox 5">
            <a:extLst>
              <a:ext uri="{FF2B5EF4-FFF2-40B4-BE49-F238E27FC236}">
                <a16:creationId xmlns:a16="http://schemas.microsoft.com/office/drawing/2014/main" id="{E6FCD6D2-4F1F-F944-BD60-EDD1A7B32FB3}"/>
              </a:ext>
            </a:extLst>
          </p:cNvPr>
          <p:cNvSpPr txBox="1"/>
          <p:nvPr/>
        </p:nvSpPr>
        <p:spPr>
          <a:xfrm>
            <a:off x="6932141" y="3422821"/>
            <a:ext cx="4127348" cy="523220"/>
          </a:xfrm>
          <a:prstGeom prst="rect">
            <a:avLst/>
          </a:prstGeom>
          <a:noFill/>
        </p:spPr>
        <p:txBody>
          <a:bodyPr wrap="none" rtlCol="0">
            <a:spAutoFit/>
          </a:bodyPr>
          <a:lstStyle/>
          <a:p>
            <a:r>
              <a:rPr lang="en-US" sz="1400" b="1" dirty="0"/>
              <a:t>You will see options based on your designated role(s)</a:t>
            </a:r>
          </a:p>
          <a:p>
            <a:r>
              <a:rPr lang="en-US" sz="1400" b="1" dirty="0"/>
              <a:t>Click the radial button to switch between Yes and No.</a:t>
            </a:r>
          </a:p>
        </p:txBody>
      </p:sp>
      <p:cxnSp>
        <p:nvCxnSpPr>
          <p:cNvPr id="9" name="Straight Arrow Connector 8">
            <a:extLst>
              <a:ext uri="{FF2B5EF4-FFF2-40B4-BE49-F238E27FC236}">
                <a16:creationId xmlns:a16="http://schemas.microsoft.com/office/drawing/2014/main" id="{0601B7B4-3EAD-834E-9560-075A722DB63E}"/>
              </a:ext>
            </a:extLst>
          </p:cNvPr>
          <p:cNvCxnSpPr>
            <a:cxnSpLocks/>
            <a:stCxn id="6" idx="1"/>
          </p:cNvCxnSpPr>
          <p:nvPr/>
        </p:nvCxnSpPr>
        <p:spPr>
          <a:xfrm flipH="1" flipV="1">
            <a:off x="5999881" y="2038867"/>
            <a:ext cx="932260" cy="1645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995FD6A-F0CB-A34B-91AF-E87630CC635A}"/>
              </a:ext>
            </a:extLst>
          </p:cNvPr>
          <p:cNvCxnSpPr>
            <a:cxnSpLocks/>
            <a:stCxn id="6" idx="1"/>
          </p:cNvCxnSpPr>
          <p:nvPr/>
        </p:nvCxnSpPr>
        <p:spPr>
          <a:xfrm flipH="1">
            <a:off x="6047939" y="3684431"/>
            <a:ext cx="884202" cy="726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A43476F-843C-1F44-989A-FF5AD3FC6457}"/>
              </a:ext>
            </a:extLst>
          </p:cNvPr>
          <p:cNvCxnSpPr>
            <a:cxnSpLocks/>
            <a:stCxn id="6" idx="1"/>
          </p:cNvCxnSpPr>
          <p:nvPr/>
        </p:nvCxnSpPr>
        <p:spPr>
          <a:xfrm flipH="1">
            <a:off x="5999881" y="3684431"/>
            <a:ext cx="932260" cy="1863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807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4E94-6823-E44A-9F35-3086AF4B0D41}"/>
              </a:ext>
            </a:extLst>
          </p:cNvPr>
          <p:cNvSpPr>
            <a:spLocks noGrp="1"/>
          </p:cNvSpPr>
          <p:nvPr>
            <p:ph type="title"/>
          </p:nvPr>
        </p:nvSpPr>
        <p:spPr/>
        <p:txBody>
          <a:bodyPr/>
          <a:lstStyle/>
          <a:p>
            <a:r>
              <a:rPr lang="en-US" dirty="0"/>
              <a:t>General Email Preferences</a:t>
            </a:r>
          </a:p>
        </p:txBody>
      </p:sp>
      <p:pic>
        <p:nvPicPr>
          <p:cNvPr id="5" name="Content Placeholder 4">
            <a:extLst>
              <a:ext uri="{FF2B5EF4-FFF2-40B4-BE49-F238E27FC236}">
                <a16:creationId xmlns:a16="http://schemas.microsoft.com/office/drawing/2014/main" id="{AAEE9DB7-020C-5749-ABCD-987A1F77A8D9}"/>
              </a:ext>
            </a:extLst>
          </p:cNvPr>
          <p:cNvPicPr>
            <a:picLocks noGrp="1" noChangeAspect="1"/>
          </p:cNvPicPr>
          <p:nvPr>
            <p:ph idx="1"/>
          </p:nvPr>
        </p:nvPicPr>
        <p:blipFill>
          <a:blip r:embed="rId2"/>
          <a:stretch>
            <a:fillRect/>
          </a:stretch>
        </p:blipFill>
        <p:spPr>
          <a:xfrm>
            <a:off x="838199" y="1690687"/>
            <a:ext cx="10433993" cy="3289085"/>
          </a:xfrm>
        </p:spPr>
      </p:pic>
      <p:sp>
        <p:nvSpPr>
          <p:cNvPr id="6" name="TextBox 5">
            <a:extLst>
              <a:ext uri="{FF2B5EF4-FFF2-40B4-BE49-F238E27FC236}">
                <a16:creationId xmlns:a16="http://schemas.microsoft.com/office/drawing/2014/main" id="{FA1E0218-21EA-C740-8BD4-A83B59C96B94}"/>
              </a:ext>
            </a:extLst>
          </p:cNvPr>
          <p:cNvSpPr txBox="1"/>
          <p:nvPr/>
        </p:nvSpPr>
        <p:spPr>
          <a:xfrm>
            <a:off x="6771503" y="3815495"/>
            <a:ext cx="845488" cy="738664"/>
          </a:xfrm>
          <a:prstGeom prst="rect">
            <a:avLst/>
          </a:prstGeom>
          <a:noFill/>
        </p:spPr>
        <p:txBody>
          <a:bodyPr wrap="none" rtlCol="0">
            <a:spAutoFit/>
          </a:bodyPr>
          <a:lstStyle/>
          <a:p>
            <a:r>
              <a:rPr lang="en-US" sz="1400" b="1" dirty="0" err="1"/>
              <a:t>PerEvent</a:t>
            </a:r>
            <a:endParaRPr lang="en-US" sz="1400" b="1" dirty="0"/>
          </a:p>
          <a:p>
            <a:r>
              <a:rPr lang="en-US" sz="1400" b="1" dirty="0"/>
              <a:t>Daily</a:t>
            </a:r>
          </a:p>
          <a:p>
            <a:r>
              <a:rPr lang="en-US" sz="1400" b="1" dirty="0"/>
              <a:t>Weekly</a:t>
            </a:r>
          </a:p>
        </p:txBody>
      </p:sp>
      <p:sp>
        <p:nvSpPr>
          <p:cNvPr id="7" name="Left Brace 6">
            <a:extLst>
              <a:ext uri="{FF2B5EF4-FFF2-40B4-BE49-F238E27FC236}">
                <a16:creationId xmlns:a16="http://schemas.microsoft.com/office/drawing/2014/main" id="{BDCF2023-CF56-7447-9945-5E7AB658479D}"/>
              </a:ext>
            </a:extLst>
          </p:cNvPr>
          <p:cNvSpPr/>
          <p:nvPr/>
        </p:nvSpPr>
        <p:spPr>
          <a:xfrm>
            <a:off x="6499654" y="3815496"/>
            <a:ext cx="370702" cy="6672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EEF5E887-2B79-9C45-AC9A-F615FA716EA6}"/>
              </a:ext>
            </a:extLst>
          </p:cNvPr>
          <p:cNvSpPr txBox="1"/>
          <p:nvPr/>
        </p:nvSpPr>
        <p:spPr>
          <a:xfrm>
            <a:off x="3829094" y="5288692"/>
            <a:ext cx="2942409" cy="307777"/>
          </a:xfrm>
          <a:prstGeom prst="rect">
            <a:avLst/>
          </a:prstGeom>
          <a:noFill/>
        </p:spPr>
        <p:txBody>
          <a:bodyPr wrap="none" rtlCol="0">
            <a:spAutoFit/>
          </a:bodyPr>
          <a:lstStyle/>
          <a:p>
            <a:r>
              <a:rPr lang="en-US" sz="1400" b="1" dirty="0"/>
              <a:t>Make sure you save your preferences</a:t>
            </a:r>
          </a:p>
        </p:txBody>
      </p:sp>
      <p:cxnSp>
        <p:nvCxnSpPr>
          <p:cNvPr id="10" name="Straight Arrow Connector 9">
            <a:extLst>
              <a:ext uri="{FF2B5EF4-FFF2-40B4-BE49-F238E27FC236}">
                <a16:creationId xmlns:a16="http://schemas.microsoft.com/office/drawing/2014/main" id="{C36DCFB0-C609-D54D-9070-5A74AD768852}"/>
              </a:ext>
            </a:extLst>
          </p:cNvPr>
          <p:cNvCxnSpPr/>
          <p:nvPr/>
        </p:nvCxnSpPr>
        <p:spPr>
          <a:xfrm flipV="1">
            <a:off x="5016844" y="4710560"/>
            <a:ext cx="0" cy="578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591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F55A1-E886-034B-BDC8-96934AA88C70}"/>
              </a:ext>
            </a:extLst>
          </p:cNvPr>
          <p:cNvSpPr>
            <a:spLocks noGrp="1"/>
          </p:cNvSpPr>
          <p:nvPr>
            <p:ph type="title"/>
          </p:nvPr>
        </p:nvSpPr>
        <p:spPr/>
        <p:txBody>
          <a:bodyPr/>
          <a:lstStyle/>
          <a:p>
            <a:r>
              <a:rPr lang="en-US" dirty="0"/>
              <a:t>Information and Resources</a:t>
            </a:r>
          </a:p>
        </p:txBody>
      </p:sp>
      <p:sp>
        <p:nvSpPr>
          <p:cNvPr id="3" name="Content Placeholder 2">
            <a:extLst>
              <a:ext uri="{FF2B5EF4-FFF2-40B4-BE49-F238E27FC236}">
                <a16:creationId xmlns:a16="http://schemas.microsoft.com/office/drawing/2014/main" id="{CED710BC-A08D-DE47-B949-124E43B12784}"/>
              </a:ext>
            </a:extLst>
          </p:cNvPr>
          <p:cNvSpPr>
            <a:spLocks noGrp="1"/>
          </p:cNvSpPr>
          <p:nvPr>
            <p:ph idx="1"/>
          </p:nvPr>
        </p:nvSpPr>
        <p:spPr/>
        <p:txBody>
          <a:bodyPr>
            <a:normAutofit lnSpcReduction="10000"/>
          </a:bodyPr>
          <a:lstStyle/>
          <a:p>
            <a:r>
              <a:rPr lang="en-US" dirty="0"/>
              <a:t>Website for COE Shared Service (SS): Purchasing </a:t>
            </a:r>
            <a:r>
              <a:rPr lang="en-US" sz="2000" u="sng" dirty="0">
                <a:solidFill>
                  <a:srgbClr val="FF0000"/>
                </a:solidFill>
              </a:rPr>
              <a:t>(under renovation)</a:t>
            </a:r>
          </a:p>
          <a:p>
            <a:pPr marL="0" indent="0">
              <a:buNone/>
            </a:pPr>
            <a:r>
              <a:rPr lang="en-US" dirty="0" err="1"/>
              <a:t>Intranet.engineering.ucdavis.edu</a:t>
            </a:r>
            <a:r>
              <a:rPr lang="en-US" dirty="0"/>
              <a:t>/shared-services/purchasing-and-accounts-payable</a:t>
            </a:r>
          </a:p>
          <a:p>
            <a:pPr marL="0" indent="0">
              <a:buNone/>
            </a:pPr>
            <a:endParaRPr lang="en-US" dirty="0"/>
          </a:p>
          <a:p>
            <a:r>
              <a:rPr lang="en-US" dirty="0"/>
              <a:t>OPP Website:   </a:t>
            </a:r>
            <a:r>
              <a:rPr lang="en-US" dirty="0" err="1"/>
              <a:t>prepurchasing.ucdavis.edu</a:t>
            </a:r>
            <a:endParaRPr lang="en-US" dirty="0"/>
          </a:p>
          <a:p>
            <a:pPr marL="0" indent="0">
              <a:buNone/>
            </a:pPr>
            <a:endParaRPr lang="en-US" dirty="0"/>
          </a:p>
          <a:p>
            <a:r>
              <a:rPr lang="en-US" dirty="0"/>
              <a:t>COE SS email for questions and help:      </a:t>
            </a:r>
            <a:r>
              <a:rPr lang="en-US" dirty="0">
                <a:hlinkClick r:id="rId2"/>
              </a:rPr>
              <a:t>coe-purch@ucdavis.edu</a:t>
            </a:r>
            <a:endParaRPr lang="en-US" dirty="0"/>
          </a:p>
          <a:p>
            <a:endParaRPr lang="en-US" dirty="0"/>
          </a:p>
          <a:p>
            <a:r>
              <a:rPr lang="en-US" dirty="0"/>
              <a:t>OPS will be shut off May 1</a:t>
            </a:r>
            <a:r>
              <a:rPr lang="en-US" baseline="30000" dirty="0"/>
              <a:t>st</a:t>
            </a:r>
            <a:r>
              <a:rPr lang="en-US" dirty="0"/>
              <a:t>, 2019</a:t>
            </a:r>
          </a:p>
          <a:p>
            <a:endParaRPr lang="en-US" dirty="0"/>
          </a:p>
        </p:txBody>
      </p:sp>
    </p:spTree>
    <p:extLst>
      <p:ext uri="{BB962C8B-B14F-4D97-AF65-F5344CB8AC3E}">
        <p14:creationId xmlns:p14="http://schemas.microsoft.com/office/powerpoint/2010/main" val="3033584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39D51-6374-134B-A663-B90AFB4E0856}"/>
              </a:ext>
            </a:extLst>
          </p:cNvPr>
          <p:cNvSpPr>
            <a:spLocks noGrp="1"/>
          </p:cNvSpPr>
          <p:nvPr>
            <p:ph type="title"/>
          </p:nvPr>
        </p:nvSpPr>
        <p:spPr/>
        <p:txBody>
          <a:bodyPr/>
          <a:lstStyle/>
          <a:p>
            <a:r>
              <a:rPr lang="en-US" dirty="0"/>
              <a:t>OPP Roles</a:t>
            </a:r>
          </a:p>
        </p:txBody>
      </p:sp>
      <p:sp>
        <p:nvSpPr>
          <p:cNvPr id="3" name="Content Placeholder 2">
            <a:extLst>
              <a:ext uri="{FF2B5EF4-FFF2-40B4-BE49-F238E27FC236}">
                <a16:creationId xmlns:a16="http://schemas.microsoft.com/office/drawing/2014/main" id="{3E515653-A061-7E44-9869-780A871F7FE2}"/>
              </a:ext>
            </a:extLst>
          </p:cNvPr>
          <p:cNvSpPr>
            <a:spLocks noGrp="1"/>
          </p:cNvSpPr>
          <p:nvPr>
            <p:ph idx="1"/>
          </p:nvPr>
        </p:nvSpPr>
        <p:spPr/>
        <p:txBody>
          <a:bodyPr>
            <a:normAutofit lnSpcReduction="10000"/>
          </a:bodyPr>
          <a:lstStyle/>
          <a:p>
            <a:r>
              <a:rPr lang="en-US" u="sng" dirty="0"/>
              <a:t>Requestor</a:t>
            </a:r>
            <a:r>
              <a:rPr lang="en-US" dirty="0"/>
              <a:t>:  </a:t>
            </a:r>
            <a:r>
              <a:rPr lang="en-US" sz="2400" dirty="0"/>
              <a:t>person placing the order</a:t>
            </a:r>
          </a:p>
          <a:p>
            <a:r>
              <a:rPr lang="en-US" u="sng" dirty="0"/>
              <a:t>Approver</a:t>
            </a:r>
            <a:r>
              <a:rPr lang="en-US" dirty="0"/>
              <a:t>:  </a:t>
            </a:r>
            <a:r>
              <a:rPr lang="en-US" sz="2400" dirty="0"/>
              <a:t>PI or Department head responsible for ensuring the items ordered are allowable and allocable to the funds being charged.</a:t>
            </a:r>
          </a:p>
          <a:p>
            <a:r>
              <a:rPr lang="en-US" u="sng" dirty="0"/>
              <a:t>Account Manager</a:t>
            </a:r>
            <a:r>
              <a:rPr lang="en-US" dirty="0"/>
              <a:t>:  </a:t>
            </a:r>
            <a:r>
              <a:rPr lang="en-US" sz="2400" dirty="0"/>
              <a:t>Account Manager designated for a particular account(s) and/or PI.</a:t>
            </a:r>
          </a:p>
          <a:p>
            <a:r>
              <a:rPr lang="en-US" u="sng" dirty="0"/>
              <a:t>Purchaser</a:t>
            </a:r>
            <a:r>
              <a:rPr lang="en-US" dirty="0"/>
              <a:t>:  </a:t>
            </a:r>
            <a:r>
              <a:rPr lang="en-US" sz="2400" dirty="0"/>
              <a:t>COE Shared Service Staff</a:t>
            </a:r>
          </a:p>
          <a:p>
            <a:r>
              <a:rPr lang="en-US" u="sng" dirty="0"/>
              <a:t>Reviewer</a:t>
            </a:r>
            <a:r>
              <a:rPr lang="en-US" dirty="0"/>
              <a:t>:  </a:t>
            </a:r>
            <a:r>
              <a:rPr lang="en-US" sz="2400" dirty="0"/>
              <a:t>Person who can see orders placed (e.g., All requesters within a lab/group and all account/department managers)</a:t>
            </a:r>
          </a:p>
          <a:p>
            <a:endParaRPr lang="en-US" sz="2200" dirty="0"/>
          </a:p>
          <a:p>
            <a:r>
              <a:rPr lang="en-US" sz="2200" dirty="0"/>
              <a:t>Workgroup (within roles):  Multiple people within a role to allow for back-up approvals if someone is out.</a:t>
            </a:r>
          </a:p>
        </p:txBody>
      </p:sp>
    </p:spTree>
    <p:extLst>
      <p:ext uri="{BB962C8B-B14F-4D97-AF65-F5344CB8AC3E}">
        <p14:creationId xmlns:p14="http://schemas.microsoft.com/office/powerpoint/2010/main" val="2835679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F92DE-75B1-A74A-84BD-DC5018B7F1D9}"/>
              </a:ext>
            </a:extLst>
          </p:cNvPr>
          <p:cNvSpPr>
            <a:spLocks noGrp="1"/>
          </p:cNvSpPr>
          <p:nvPr>
            <p:ph type="title"/>
          </p:nvPr>
        </p:nvSpPr>
        <p:spPr/>
        <p:txBody>
          <a:bodyPr/>
          <a:lstStyle/>
          <a:p>
            <a:r>
              <a:rPr lang="en-US" dirty="0"/>
              <a:t>Tabs and Numbers</a:t>
            </a:r>
          </a:p>
        </p:txBody>
      </p:sp>
      <p:pic>
        <p:nvPicPr>
          <p:cNvPr id="5" name="Content Placeholder 4">
            <a:extLst>
              <a:ext uri="{FF2B5EF4-FFF2-40B4-BE49-F238E27FC236}">
                <a16:creationId xmlns:a16="http://schemas.microsoft.com/office/drawing/2014/main" id="{4B00465C-51E4-2649-B399-BAA9A6E780CA}"/>
              </a:ext>
            </a:extLst>
          </p:cNvPr>
          <p:cNvPicPr>
            <a:picLocks noGrp="1" noChangeAspect="1"/>
          </p:cNvPicPr>
          <p:nvPr>
            <p:ph idx="1"/>
          </p:nvPr>
        </p:nvPicPr>
        <p:blipFill>
          <a:blip r:embed="rId2"/>
          <a:stretch>
            <a:fillRect/>
          </a:stretch>
        </p:blipFill>
        <p:spPr>
          <a:xfrm>
            <a:off x="838200" y="2560697"/>
            <a:ext cx="10515600" cy="2264744"/>
          </a:xfrm>
        </p:spPr>
      </p:pic>
      <p:sp>
        <p:nvSpPr>
          <p:cNvPr id="6" name="Oval 5">
            <a:extLst>
              <a:ext uri="{FF2B5EF4-FFF2-40B4-BE49-F238E27FC236}">
                <a16:creationId xmlns:a16="http://schemas.microsoft.com/office/drawing/2014/main" id="{A64CFA09-324C-4249-BB14-5A70EE33782E}"/>
              </a:ext>
            </a:extLst>
          </p:cNvPr>
          <p:cNvSpPr/>
          <p:nvPr/>
        </p:nvSpPr>
        <p:spPr>
          <a:xfrm>
            <a:off x="3544584" y="2619910"/>
            <a:ext cx="2311686" cy="167468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DAD996C-30B4-644A-962E-2B5A9651F3A0}"/>
              </a:ext>
            </a:extLst>
          </p:cNvPr>
          <p:cNvSpPr txBox="1"/>
          <p:nvPr/>
        </p:nvSpPr>
        <p:spPr>
          <a:xfrm>
            <a:off x="3816850" y="1492582"/>
            <a:ext cx="1597631" cy="738664"/>
          </a:xfrm>
          <a:prstGeom prst="rect">
            <a:avLst/>
          </a:prstGeom>
          <a:noFill/>
        </p:spPr>
        <p:txBody>
          <a:bodyPr wrap="square" rtlCol="0">
            <a:spAutoFit/>
          </a:bodyPr>
          <a:lstStyle/>
          <a:p>
            <a:r>
              <a:rPr lang="en-US" sz="1400" dirty="0"/>
              <a:t>Orders pending your approval (PI, Account Manager)</a:t>
            </a:r>
          </a:p>
        </p:txBody>
      </p:sp>
      <p:sp>
        <p:nvSpPr>
          <p:cNvPr id="8" name="Oval 7">
            <a:extLst>
              <a:ext uri="{FF2B5EF4-FFF2-40B4-BE49-F238E27FC236}">
                <a16:creationId xmlns:a16="http://schemas.microsoft.com/office/drawing/2014/main" id="{042CB75A-EE15-ED4A-BFEF-878A6311201D}"/>
              </a:ext>
            </a:extLst>
          </p:cNvPr>
          <p:cNvSpPr/>
          <p:nvPr/>
        </p:nvSpPr>
        <p:spPr>
          <a:xfrm>
            <a:off x="8562654" y="2904637"/>
            <a:ext cx="1178101" cy="1105233"/>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27BD7C6-B1AE-A049-8B56-84D6F86DDBAA}"/>
              </a:ext>
            </a:extLst>
          </p:cNvPr>
          <p:cNvSpPr txBox="1"/>
          <p:nvPr/>
        </p:nvSpPr>
        <p:spPr>
          <a:xfrm>
            <a:off x="6380252" y="4993240"/>
            <a:ext cx="1897186" cy="307777"/>
          </a:xfrm>
          <a:prstGeom prst="rect">
            <a:avLst/>
          </a:prstGeom>
          <a:noFill/>
        </p:spPr>
        <p:txBody>
          <a:bodyPr wrap="none" rtlCol="0">
            <a:spAutoFit/>
          </a:bodyPr>
          <a:lstStyle/>
          <a:p>
            <a:r>
              <a:rPr lang="en-US" sz="1400" dirty="0"/>
              <a:t>Orders you have placed</a:t>
            </a:r>
          </a:p>
        </p:txBody>
      </p:sp>
      <p:cxnSp>
        <p:nvCxnSpPr>
          <p:cNvPr id="11" name="Straight Arrow Connector 10">
            <a:extLst>
              <a:ext uri="{FF2B5EF4-FFF2-40B4-BE49-F238E27FC236}">
                <a16:creationId xmlns:a16="http://schemas.microsoft.com/office/drawing/2014/main" id="{65192FA0-D017-CC4F-895B-281BB4A404C3}"/>
              </a:ext>
            </a:extLst>
          </p:cNvPr>
          <p:cNvCxnSpPr/>
          <p:nvPr/>
        </p:nvCxnSpPr>
        <p:spPr>
          <a:xfrm>
            <a:off x="7692973" y="4341491"/>
            <a:ext cx="0" cy="698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F3CD222-964B-0D4D-B04A-023CC9A89A96}"/>
              </a:ext>
            </a:extLst>
          </p:cNvPr>
          <p:cNvCxnSpPr>
            <a:cxnSpLocks/>
          </p:cNvCxnSpPr>
          <p:nvPr/>
        </p:nvCxnSpPr>
        <p:spPr>
          <a:xfrm flipH="1" flipV="1">
            <a:off x="4615664" y="2154529"/>
            <a:ext cx="1" cy="482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3939D9BD-3EF1-F24E-ACF1-CDFCCD4438C7}"/>
              </a:ext>
            </a:extLst>
          </p:cNvPr>
          <p:cNvSpPr/>
          <p:nvPr/>
        </p:nvSpPr>
        <p:spPr>
          <a:xfrm>
            <a:off x="6061107" y="2713176"/>
            <a:ext cx="2311686" cy="167468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3D9FFBF-E2F7-5049-9FA8-D52BB1949D3F}"/>
              </a:ext>
            </a:extLst>
          </p:cNvPr>
          <p:cNvSpPr/>
          <p:nvPr/>
        </p:nvSpPr>
        <p:spPr>
          <a:xfrm>
            <a:off x="9782706" y="2917861"/>
            <a:ext cx="1077078" cy="109201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FF553406-15F1-034E-A63E-17B419ED91CD}"/>
              </a:ext>
            </a:extLst>
          </p:cNvPr>
          <p:cNvCxnSpPr>
            <a:cxnSpLocks/>
            <a:endCxn id="19" idx="2"/>
          </p:cNvCxnSpPr>
          <p:nvPr/>
        </p:nvCxnSpPr>
        <p:spPr>
          <a:xfrm flipH="1" flipV="1">
            <a:off x="9151703" y="2242083"/>
            <a:ext cx="1844" cy="570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8E02993-5363-2040-ADB0-A4E558E1F033}"/>
              </a:ext>
            </a:extLst>
          </p:cNvPr>
          <p:cNvCxnSpPr/>
          <p:nvPr/>
        </p:nvCxnSpPr>
        <p:spPr>
          <a:xfrm>
            <a:off x="10325524" y="4126799"/>
            <a:ext cx="0" cy="698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16D3C72-96DA-A24C-9FAA-FDFE94D7B210}"/>
              </a:ext>
            </a:extLst>
          </p:cNvPr>
          <p:cNvSpPr txBox="1"/>
          <p:nvPr/>
        </p:nvSpPr>
        <p:spPr>
          <a:xfrm>
            <a:off x="8197435" y="1934306"/>
            <a:ext cx="1908536" cy="307777"/>
          </a:xfrm>
          <a:prstGeom prst="rect">
            <a:avLst/>
          </a:prstGeom>
          <a:noFill/>
        </p:spPr>
        <p:txBody>
          <a:bodyPr wrap="none" rtlCol="0">
            <a:spAutoFit/>
          </a:bodyPr>
          <a:lstStyle/>
          <a:p>
            <a:r>
              <a:rPr lang="en-US" sz="1400" dirty="0"/>
              <a:t>Select to place an order</a:t>
            </a:r>
          </a:p>
        </p:txBody>
      </p:sp>
      <p:sp>
        <p:nvSpPr>
          <p:cNvPr id="20" name="TextBox 19">
            <a:extLst>
              <a:ext uri="{FF2B5EF4-FFF2-40B4-BE49-F238E27FC236}">
                <a16:creationId xmlns:a16="http://schemas.microsoft.com/office/drawing/2014/main" id="{4B071620-A6A7-C24F-90EA-22DDD6138321}"/>
              </a:ext>
            </a:extLst>
          </p:cNvPr>
          <p:cNvSpPr txBox="1"/>
          <p:nvPr/>
        </p:nvSpPr>
        <p:spPr>
          <a:xfrm>
            <a:off x="8767703" y="4777797"/>
            <a:ext cx="3315523" cy="954107"/>
          </a:xfrm>
          <a:prstGeom prst="rect">
            <a:avLst/>
          </a:prstGeom>
          <a:noFill/>
        </p:spPr>
        <p:txBody>
          <a:bodyPr wrap="none" rtlCol="0">
            <a:spAutoFit/>
          </a:bodyPr>
          <a:lstStyle/>
          <a:p>
            <a:r>
              <a:rPr lang="en-US" sz="1400" dirty="0"/>
              <a:t>Select to see a list of your orders</a:t>
            </a:r>
          </a:p>
          <a:p>
            <a:r>
              <a:rPr lang="en-US" sz="1400" dirty="0"/>
              <a:t>--Requestors/Approvers may see all orders </a:t>
            </a:r>
          </a:p>
          <a:p>
            <a:r>
              <a:rPr lang="en-US" sz="1400" dirty="0"/>
              <a:t>placed for the workgroup</a:t>
            </a:r>
          </a:p>
          <a:p>
            <a:r>
              <a:rPr lang="en-US" sz="1400" dirty="0"/>
              <a:t>--AM/M’s will see all orders for their dept.</a:t>
            </a:r>
          </a:p>
        </p:txBody>
      </p:sp>
    </p:spTree>
    <p:extLst>
      <p:ext uri="{BB962C8B-B14F-4D97-AF65-F5344CB8AC3E}">
        <p14:creationId xmlns:p14="http://schemas.microsoft.com/office/powerpoint/2010/main" val="810482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05D-4929-BB42-8F0F-7CFD8657D06D}"/>
              </a:ext>
            </a:extLst>
          </p:cNvPr>
          <p:cNvSpPr>
            <a:spLocks noGrp="1"/>
          </p:cNvSpPr>
          <p:nvPr>
            <p:ph type="title"/>
          </p:nvPr>
        </p:nvSpPr>
        <p:spPr>
          <a:xfrm>
            <a:off x="937788" y="86696"/>
            <a:ext cx="10416012" cy="758236"/>
          </a:xfrm>
        </p:spPr>
        <p:txBody>
          <a:bodyPr/>
          <a:lstStyle/>
          <a:p>
            <a:r>
              <a:rPr lang="en-US" dirty="0"/>
              <a:t>Place an order – You are the ‘Requester’</a:t>
            </a:r>
          </a:p>
        </p:txBody>
      </p:sp>
      <p:pic>
        <p:nvPicPr>
          <p:cNvPr id="10" name="Content Placeholder 9">
            <a:extLst>
              <a:ext uri="{FF2B5EF4-FFF2-40B4-BE49-F238E27FC236}">
                <a16:creationId xmlns:a16="http://schemas.microsoft.com/office/drawing/2014/main" id="{B73CE682-3BC2-4A4C-A338-F3A587E93E02}"/>
              </a:ext>
            </a:extLst>
          </p:cNvPr>
          <p:cNvPicPr>
            <a:picLocks noGrp="1" noChangeAspect="1"/>
          </p:cNvPicPr>
          <p:nvPr>
            <p:ph idx="1"/>
          </p:nvPr>
        </p:nvPicPr>
        <p:blipFill>
          <a:blip r:embed="rId2"/>
          <a:stretch>
            <a:fillRect/>
          </a:stretch>
        </p:blipFill>
        <p:spPr>
          <a:xfrm>
            <a:off x="1040529" y="1002318"/>
            <a:ext cx="10483221" cy="3569681"/>
          </a:xfrm>
        </p:spPr>
      </p:pic>
      <p:sp>
        <p:nvSpPr>
          <p:cNvPr id="11" name="Oval 10">
            <a:extLst>
              <a:ext uri="{FF2B5EF4-FFF2-40B4-BE49-F238E27FC236}">
                <a16:creationId xmlns:a16="http://schemas.microsoft.com/office/drawing/2014/main" id="{E8E3402C-2F6A-BE4E-949D-78325A8CE6FE}"/>
              </a:ext>
            </a:extLst>
          </p:cNvPr>
          <p:cNvSpPr/>
          <p:nvPr/>
        </p:nvSpPr>
        <p:spPr>
          <a:xfrm>
            <a:off x="8568647" y="3010328"/>
            <a:ext cx="986320" cy="914402"/>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F73499B-3B26-5A42-9233-486A0F327CEA}"/>
              </a:ext>
            </a:extLst>
          </p:cNvPr>
          <p:cNvSpPr/>
          <p:nvPr/>
        </p:nvSpPr>
        <p:spPr>
          <a:xfrm>
            <a:off x="1539409" y="1682686"/>
            <a:ext cx="885291" cy="824209"/>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9283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AA673-CBBB-7D44-A199-59BA6B75B924}"/>
              </a:ext>
            </a:extLst>
          </p:cNvPr>
          <p:cNvSpPr>
            <a:spLocks noGrp="1"/>
          </p:cNvSpPr>
          <p:nvPr>
            <p:ph type="title"/>
          </p:nvPr>
        </p:nvSpPr>
        <p:spPr/>
        <p:txBody>
          <a:bodyPr/>
          <a:lstStyle/>
          <a:p>
            <a:r>
              <a:rPr lang="en-US" dirty="0"/>
              <a:t>Select Workgroup</a:t>
            </a:r>
          </a:p>
        </p:txBody>
      </p:sp>
      <p:pic>
        <p:nvPicPr>
          <p:cNvPr id="4" name="Content Placeholder 4">
            <a:extLst>
              <a:ext uri="{FF2B5EF4-FFF2-40B4-BE49-F238E27FC236}">
                <a16:creationId xmlns:a16="http://schemas.microsoft.com/office/drawing/2014/main" id="{5A5AF300-089B-DD4D-8A7D-EC2EDCF338AF}"/>
              </a:ext>
            </a:extLst>
          </p:cNvPr>
          <p:cNvPicPr>
            <a:picLocks noGrp="1" noChangeAspect="1"/>
          </p:cNvPicPr>
          <p:nvPr>
            <p:ph idx="1"/>
          </p:nvPr>
        </p:nvPicPr>
        <p:blipFill>
          <a:blip r:embed="rId2"/>
          <a:stretch>
            <a:fillRect/>
          </a:stretch>
        </p:blipFill>
        <p:spPr>
          <a:xfrm>
            <a:off x="838200" y="2264907"/>
            <a:ext cx="10515600" cy="3472774"/>
          </a:xfrm>
        </p:spPr>
      </p:pic>
      <p:sp>
        <p:nvSpPr>
          <p:cNvPr id="5" name="TextBox 4">
            <a:extLst>
              <a:ext uri="{FF2B5EF4-FFF2-40B4-BE49-F238E27FC236}">
                <a16:creationId xmlns:a16="http://schemas.microsoft.com/office/drawing/2014/main" id="{58B99536-CD73-2C47-A325-FEC396101112}"/>
              </a:ext>
            </a:extLst>
          </p:cNvPr>
          <p:cNvSpPr txBox="1"/>
          <p:nvPr/>
        </p:nvSpPr>
        <p:spPr>
          <a:xfrm>
            <a:off x="838200" y="1331466"/>
            <a:ext cx="10515599" cy="830997"/>
          </a:xfrm>
          <a:prstGeom prst="rect">
            <a:avLst/>
          </a:prstGeom>
          <a:noFill/>
        </p:spPr>
        <p:txBody>
          <a:bodyPr wrap="square" rtlCol="0">
            <a:spAutoFit/>
          </a:bodyPr>
          <a:lstStyle/>
          <a:p>
            <a:r>
              <a:rPr lang="en-US" sz="1600" dirty="0"/>
              <a:t>If you belong to more than one workgroup, you’ll be asked for which workgroup you want to place your order from.  Workgroups may be a Research Group/Unit, Center, or Department/Administrative Unit.  It’s meant to capture different groups of people based on who the authorized approver is as well as who the Account Manager for that group is.</a:t>
            </a:r>
          </a:p>
        </p:txBody>
      </p:sp>
    </p:spTree>
    <p:extLst>
      <p:ext uri="{BB962C8B-B14F-4D97-AF65-F5344CB8AC3E}">
        <p14:creationId xmlns:p14="http://schemas.microsoft.com/office/powerpoint/2010/main" val="69259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85508-11CC-9C4D-86DA-1058F91876B4}"/>
              </a:ext>
            </a:extLst>
          </p:cNvPr>
          <p:cNvSpPr>
            <a:spLocks noGrp="1"/>
          </p:cNvSpPr>
          <p:nvPr>
            <p:ph type="title"/>
          </p:nvPr>
        </p:nvSpPr>
        <p:spPr>
          <a:xfrm>
            <a:off x="895148" y="365126"/>
            <a:ext cx="10458651" cy="953536"/>
          </a:xfrm>
        </p:spPr>
        <p:txBody>
          <a:bodyPr/>
          <a:lstStyle/>
          <a:p>
            <a:r>
              <a:rPr lang="en-US" dirty="0"/>
              <a:t>Justification and Business Purpose</a:t>
            </a:r>
          </a:p>
        </p:txBody>
      </p:sp>
      <p:pic>
        <p:nvPicPr>
          <p:cNvPr id="9" name="Content Placeholder 8">
            <a:extLst>
              <a:ext uri="{FF2B5EF4-FFF2-40B4-BE49-F238E27FC236}">
                <a16:creationId xmlns:a16="http://schemas.microsoft.com/office/drawing/2014/main" id="{6A452C1E-CF0D-374B-8FEC-CDA89A151274}"/>
              </a:ext>
            </a:extLst>
          </p:cNvPr>
          <p:cNvPicPr>
            <a:picLocks noGrp="1" noChangeAspect="1"/>
          </p:cNvPicPr>
          <p:nvPr>
            <p:ph idx="1"/>
          </p:nvPr>
        </p:nvPicPr>
        <p:blipFill>
          <a:blip r:embed="rId2"/>
          <a:stretch>
            <a:fillRect/>
          </a:stretch>
        </p:blipFill>
        <p:spPr>
          <a:xfrm>
            <a:off x="895148" y="1998879"/>
            <a:ext cx="9462284" cy="4351338"/>
          </a:xfrm>
        </p:spPr>
      </p:pic>
      <p:sp>
        <p:nvSpPr>
          <p:cNvPr id="4" name="TextBox 3">
            <a:extLst>
              <a:ext uri="{FF2B5EF4-FFF2-40B4-BE49-F238E27FC236}">
                <a16:creationId xmlns:a16="http://schemas.microsoft.com/office/drawing/2014/main" id="{79D4C6CC-025B-9A4C-959A-6E15F733B8E1}"/>
              </a:ext>
            </a:extLst>
          </p:cNvPr>
          <p:cNvSpPr txBox="1"/>
          <p:nvPr/>
        </p:nvSpPr>
        <p:spPr>
          <a:xfrm>
            <a:off x="895148" y="1167882"/>
            <a:ext cx="9462284" cy="830997"/>
          </a:xfrm>
          <a:prstGeom prst="rect">
            <a:avLst/>
          </a:prstGeom>
          <a:noFill/>
        </p:spPr>
        <p:txBody>
          <a:bodyPr wrap="square" rtlCol="0">
            <a:spAutoFit/>
          </a:bodyPr>
          <a:lstStyle/>
          <a:p>
            <a:r>
              <a:rPr lang="en-US" sz="1600" dirty="0"/>
              <a:t>Justification is required.  </a:t>
            </a:r>
          </a:p>
          <a:p>
            <a:r>
              <a:rPr lang="en-US" sz="1600" dirty="0"/>
              <a:t>The Business Purpose is optional.  Each department may decide they want this field used and will let those in their department know how to use it.</a:t>
            </a:r>
          </a:p>
        </p:txBody>
      </p:sp>
      <p:sp>
        <p:nvSpPr>
          <p:cNvPr id="5" name="TextBox 4">
            <a:extLst>
              <a:ext uri="{FF2B5EF4-FFF2-40B4-BE49-F238E27FC236}">
                <a16:creationId xmlns:a16="http://schemas.microsoft.com/office/drawing/2014/main" id="{D8C42073-2029-C348-9F69-B200628594C6}"/>
              </a:ext>
            </a:extLst>
          </p:cNvPr>
          <p:cNvSpPr txBox="1"/>
          <p:nvPr/>
        </p:nvSpPr>
        <p:spPr>
          <a:xfrm>
            <a:off x="7449954" y="3184721"/>
            <a:ext cx="858120" cy="307777"/>
          </a:xfrm>
          <a:prstGeom prst="rect">
            <a:avLst/>
          </a:prstGeom>
          <a:noFill/>
        </p:spPr>
        <p:txBody>
          <a:bodyPr wrap="none" rtlCol="0">
            <a:spAutoFit/>
          </a:bodyPr>
          <a:lstStyle/>
          <a:p>
            <a:r>
              <a:rPr lang="en-US" sz="1400" b="1" dirty="0"/>
              <a:t>Required</a:t>
            </a:r>
          </a:p>
        </p:txBody>
      </p:sp>
      <p:sp>
        <p:nvSpPr>
          <p:cNvPr id="6" name="TextBox 5">
            <a:extLst>
              <a:ext uri="{FF2B5EF4-FFF2-40B4-BE49-F238E27FC236}">
                <a16:creationId xmlns:a16="http://schemas.microsoft.com/office/drawing/2014/main" id="{F6F6C931-F06B-3148-ABFC-EF3B23E808A9}"/>
              </a:ext>
            </a:extLst>
          </p:cNvPr>
          <p:cNvSpPr txBox="1"/>
          <p:nvPr/>
        </p:nvSpPr>
        <p:spPr>
          <a:xfrm>
            <a:off x="7449954" y="5399773"/>
            <a:ext cx="834780" cy="307777"/>
          </a:xfrm>
          <a:prstGeom prst="rect">
            <a:avLst/>
          </a:prstGeom>
          <a:noFill/>
        </p:spPr>
        <p:txBody>
          <a:bodyPr wrap="none" rtlCol="0">
            <a:spAutoFit/>
          </a:bodyPr>
          <a:lstStyle/>
          <a:p>
            <a:r>
              <a:rPr lang="en-US" sz="1400" b="1" dirty="0"/>
              <a:t>Optional</a:t>
            </a:r>
          </a:p>
        </p:txBody>
      </p:sp>
      <p:cxnSp>
        <p:nvCxnSpPr>
          <p:cNvPr id="8" name="Straight Arrow Connector 7">
            <a:extLst>
              <a:ext uri="{FF2B5EF4-FFF2-40B4-BE49-F238E27FC236}">
                <a16:creationId xmlns:a16="http://schemas.microsoft.com/office/drawing/2014/main" id="{2439E5FE-AD2D-5E4B-B017-E182BA4C47BA}"/>
              </a:ext>
            </a:extLst>
          </p:cNvPr>
          <p:cNvCxnSpPr/>
          <p:nvPr/>
        </p:nvCxnSpPr>
        <p:spPr>
          <a:xfrm flipH="1">
            <a:off x="6025415" y="3340442"/>
            <a:ext cx="13475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F601793-5748-D941-AA16-37D53C0C25C6}"/>
              </a:ext>
            </a:extLst>
          </p:cNvPr>
          <p:cNvCxnSpPr/>
          <p:nvPr/>
        </p:nvCxnSpPr>
        <p:spPr>
          <a:xfrm flipH="1">
            <a:off x="6124473" y="5544152"/>
            <a:ext cx="12484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30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A5BB-1708-4D43-9E41-3C2B1F31ACB4}"/>
              </a:ext>
            </a:extLst>
          </p:cNvPr>
          <p:cNvSpPr>
            <a:spLocks noGrp="1"/>
          </p:cNvSpPr>
          <p:nvPr>
            <p:ph type="title"/>
          </p:nvPr>
        </p:nvSpPr>
        <p:spPr>
          <a:xfrm>
            <a:off x="838199" y="123515"/>
            <a:ext cx="10515600" cy="564249"/>
          </a:xfrm>
        </p:spPr>
        <p:txBody>
          <a:bodyPr>
            <a:normAutofit fontScale="90000"/>
          </a:bodyPr>
          <a:lstStyle/>
          <a:p>
            <a:r>
              <a:rPr lang="en-US" dirty="0"/>
              <a:t>Vendor and Shipping Address</a:t>
            </a:r>
          </a:p>
        </p:txBody>
      </p:sp>
      <p:pic>
        <p:nvPicPr>
          <p:cNvPr id="9" name="Content Placeholder 8">
            <a:extLst>
              <a:ext uri="{FF2B5EF4-FFF2-40B4-BE49-F238E27FC236}">
                <a16:creationId xmlns:a16="http://schemas.microsoft.com/office/drawing/2014/main" id="{D9997961-9629-3647-9749-4E02F36995B8}"/>
              </a:ext>
            </a:extLst>
          </p:cNvPr>
          <p:cNvPicPr>
            <a:picLocks noGrp="1" noChangeAspect="1"/>
          </p:cNvPicPr>
          <p:nvPr>
            <p:ph idx="1"/>
          </p:nvPr>
        </p:nvPicPr>
        <p:blipFill>
          <a:blip r:embed="rId2"/>
          <a:stretch>
            <a:fillRect/>
          </a:stretch>
        </p:blipFill>
        <p:spPr>
          <a:xfrm>
            <a:off x="838200" y="1170312"/>
            <a:ext cx="8922250" cy="4532078"/>
          </a:xfrm>
        </p:spPr>
      </p:pic>
      <p:sp>
        <p:nvSpPr>
          <p:cNvPr id="10" name="TextBox 9">
            <a:extLst>
              <a:ext uri="{FF2B5EF4-FFF2-40B4-BE49-F238E27FC236}">
                <a16:creationId xmlns:a16="http://schemas.microsoft.com/office/drawing/2014/main" id="{1632A854-2F7A-EF4D-9137-3E2A628329C5}"/>
              </a:ext>
            </a:extLst>
          </p:cNvPr>
          <p:cNvSpPr txBox="1"/>
          <p:nvPr/>
        </p:nvSpPr>
        <p:spPr>
          <a:xfrm>
            <a:off x="4657437" y="4063259"/>
            <a:ext cx="1099335" cy="369332"/>
          </a:xfrm>
          <a:prstGeom prst="rect">
            <a:avLst/>
          </a:prstGeom>
          <a:noFill/>
        </p:spPr>
        <p:txBody>
          <a:bodyPr wrap="square" rtlCol="0">
            <a:spAutoFit/>
          </a:bodyPr>
          <a:lstStyle/>
          <a:p>
            <a:r>
              <a:rPr lang="en-US" b="1" dirty="0"/>
              <a:t>Required</a:t>
            </a:r>
          </a:p>
        </p:txBody>
      </p:sp>
      <p:sp>
        <p:nvSpPr>
          <p:cNvPr id="11" name="Rectangle 10">
            <a:extLst>
              <a:ext uri="{FF2B5EF4-FFF2-40B4-BE49-F238E27FC236}">
                <a16:creationId xmlns:a16="http://schemas.microsoft.com/office/drawing/2014/main" id="{E249541C-FCAE-DB4B-AE0D-D562B854E979}"/>
              </a:ext>
            </a:extLst>
          </p:cNvPr>
          <p:cNvSpPr/>
          <p:nvPr/>
        </p:nvSpPr>
        <p:spPr>
          <a:xfrm>
            <a:off x="8313674" y="4982502"/>
            <a:ext cx="1047531" cy="369332"/>
          </a:xfrm>
          <a:prstGeom prst="rect">
            <a:avLst/>
          </a:prstGeom>
        </p:spPr>
        <p:txBody>
          <a:bodyPr wrap="square">
            <a:spAutoFit/>
          </a:bodyPr>
          <a:lstStyle/>
          <a:p>
            <a:r>
              <a:rPr lang="en-US" b="1" dirty="0"/>
              <a:t>Required</a:t>
            </a:r>
          </a:p>
        </p:txBody>
      </p:sp>
      <p:cxnSp>
        <p:nvCxnSpPr>
          <p:cNvPr id="15" name="Straight Arrow Connector 14">
            <a:extLst>
              <a:ext uri="{FF2B5EF4-FFF2-40B4-BE49-F238E27FC236}">
                <a16:creationId xmlns:a16="http://schemas.microsoft.com/office/drawing/2014/main" id="{B31E62C4-9BF1-4E46-97E4-303865DC4605}"/>
              </a:ext>
            </a:extLst>
          </p:cNvPr>
          <p:cNvCxnSpPr>
            <a:cxnSpLocks/>
          </p:cNvCxnSpPr>
          <p:nvPr/>
        </p:nvCxnSpPr>
        <p:spPr>
          <a:xfrm flipH="1">
            <a:off x="3866327" y="4217148"/>
            <a:ext cx="7911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034DD70-74FE-E343-9924-2EBE373F851C}"/>
              </a:ext>
            </a:extLst>
          </p:cNvPr>
          <p:cNvCxnSpPr>
            <a:cxnSpLocks/>
          </p:cNvCxnSpPr>
          <p:nvPr/>
        </p:nvCxnSpPr>
        <p:spPr>
          <a:xfrm flipH="1">
            <a:off x="6288539" y="5167168"/>
            <a:ext cx="20251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F9736ED-7771-FB47-9B32-50AC3AD40C02}"/>
              </a:ext>
            </a:extLst>
          </p:cNvPr>
          <p:cNvSpPr txBox="1"/>
          <p:nvPr/>
        </p:nvSpPr>
        <p:spPr>
          <a:xfrm>
            <a:off x="838199" y="627905"/>
            <a:ext cx="10515600" cy="584775"/>
          </a:xfrm>
          <a:prstGeom prst="rect">
            <a:avLst/>
          </a:prstGeom>
          <a:noFill/>
        </p:spPr>
        <p:txBody>
          <a:bodyPr wrap="square" rtlCol="0">
            <a:spAutoFit/>
          </a:bodyPr>
          <a:lstStyle/>
          <a:p>
            <a:r>
              <a:rPr lang="en-US" sz="1600" dirty="0"/>
              <a:t>You can leave the vendor as unspecified (default); select a vendor from the drop down screen; add a new vendor; or search from a vendor in the campus database.  As you add a new vendor, you’ll see them in the drop down list in the future.</a:t>
            </a:r>
          </a:p>
        </p:txBody>
      </p:sp>
      <p:sp>
        <p:nvSpPr>
          <p:cNvPr id="5" name="TextBox 4">
            <a:extLst>
              <a:ext uri="{FF2B5EF4-FFF2-40B4-BE49-F238E27FC236}">
                <a16:creationId xmlns:a16="http://schemas.microsoft.com/office/drawing/2014/main" id="{04AE40DE-8EF8-AC4C-85B6-CAAD36E628A4}"/>
              </a:ext>
            </a:extLst>
          </p:cNvPr>
          <p:cNvSpPr txBox="1"/>
          <p:nvPr/>
        </p:nvSpPr>
        <p:spPr>
          <a:xfrm>
            <a:off x="381248" y="5702399"/>
            <a:ext cx="11244209" cy="1077218"/>
          </a:xfrm>
          <a:prstGeom prst="rect">
            <a:avLst/>
          </a:prstGeom>
          <a:noFill/>
        </p:spPr>
        <p:txBody>
          <a:bodyPr wrap="square" rtlCol="0">
            <a:spAutoFit/>
          </a:bodyPr>
          <a:lstStyle/>
          <a:p>
            <a:r>
              <a:rPr lang="en-US" sz="1600" dirty="0"/>
              <a:t>The Deliver To name and address are required.  Include your email as well.  You can select an address from the prepopulated drop down list or add a new shipping address.  Most campus deliveries are made to COE Receiving at </a:t>
            </a:r>
            <a:r>
              <a:rPr lang="en-US" sz="1600" dirty="0" err="1"/>
              <a:t>Bainer</a:t>
            </a:r>
            <a:r>
              <a:rPr lang="en-US" sz="1600" dirty="0"/>
              <a:t> Hall and then are delivered to the main office of your department.  Be sure you include your department name in the address field.  However, if you need the items shipped off campus or to a different campus location than your home department, enter that address here.</a:t>
            </a:r>
          </a:p>
        </p:txBody>
      </p:sp>
      <p:sp>
        <p:nvSpPr>
          <p:cNvPr id="4" name="TextBox 3">
            <a:extLst>
              <a:ext uri="{FF2B5EF4-FFF2-40B4-BE49-F238E27FC236}">
                <a16:creationId xmlns:a16="http://schemas.microsoft.com/office/drawing/2014/main" id="{EC95B173-A0C7-0744-A8C2-4F0DD85773E8}"/>
              </a:ext>
            </a:extLst>
          </p:cNvPr>
          <p:cNvSpPr txBox="1"/>
          <p:nvPr/>
        </p:nvSpPr>
        <p:spPr>
          <a:xfrm>
            <a:off x="4382124" y="4711457"/>
            <a:ext cx="3408049" cy="369332"/>
          </a:xfrm>
          <a:prstGeom prst="rect">
            <a:avLst/>
          </a:prstGeom>
          <a:noFill/>
        </p:spPr>
        <p:txBody>
          <a:bodyPr wrap="square" rtlCol="0">
            <a:spAutoFit/>
          </a:bodyPr>
          <a:lstStyle/>
          <a:p>
            <a:r>
              <a:rPr lang="en-US" b="1" dirty="0"/>
              <a:t>Please include your email address</a:t>
            </a:r>
          </a:p>
        </p:txBody>
      </p:sp>
      <p:cxnSp>
        <p:nvCxnSpPr>
          <p:cNvPr id="7" name="Straight Arrow Connector 6">
            <a:extLst>
              <a:ext uri="{FF2B5EF4-FFF2-40B4-BE49-F238E27FC236}">
                <a16:creationId xmlns:a16="http://schemas.microsoft.com/office/drawing/2014/main" id="{1AA1A054-6574-7841-BA90-95EC0EDB8C90}"/>
              </a:ext>
            </a:extLst>
          </p:cNvPr>
          <p:cNvCxnSpPr>
            <a:cxnSpLocks/>
          </p:cNvCxnSpPr>
          <p:nvPr/>
        </p:nvCxnSpPr>
        <p:spPr>
          <a:xfrm flipH="1">
            <a:off x="3758960" y="4915606"/>
            <a:ext cx="5807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076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D0CFE-D053-2E41-A949-6A5E694D7FE5}"/>
              </a:ext>
            </a:extLst>
          </p:cNvPr>
          <p:cNvSpPr>
            <a:spLocks noGrp="1"/>
          </p:cNvSpPr>
          <p:nvPr>
            <p:ph type="title"/>
          </p:nvPr>
        </p:nvSpPr>
        <p:spPr>
          <a:xfrm>
            <a:off x="838200" y="365125"/>
            <a:ext cx="10452763" cy="875725"/>
          </a:xfrm>
        </p:spPr>
        <p:txBody>
          <a:bodyPr/>
          <a:lstStyle/>
          <a:p>
            <a:r>
              <a:rPr lang="en-US" dirty="0"/>
              <a:t>Enter item information</a:t>
            </a:r>
          </a:p>
        </p:txBody>
      </p:sp>
      <p:pic>
        <p:nvPicPr>
          <p:cNvPr id="9" name="Content Placeholder 8">
            <a:extLst>
              <a:ext uri="{FF2B5EF4-FFF2-40B4-BE49-F238E27FC236}">
                <a16:creationId xmlns:a16="http://schemas.microsoft.com/office/drawing/2014/main" id="{6DC1CE13-3A92-714A-A2A4-A8424155A128}"/>
              </a:ext>
            </a:extLst>
          </p:cNvPr>
          <p:cNvPicPr>
            <a:picLocks noGrp="1" noChangeAspect="1"/>
          </p:cNvPicPr>
          <p:nvPr>
            <p:ph idx="1"/>
          </p:nvPr>
        </p:nvPicPr>
        <p:blipFill>
          <a:blip r:embed="rId2"/>
          <a:stretch>
            <a:fillRect/>
          </a:stretch>
        </p:blipFill>
        <p:spPr>
          <a:xfrm>
            <a:off x="901035" y="1825625"/>
            <a:ext cx="10389929" cy="4351338"/>
          </a:xfrm>
        </p:spPr>
      </p:pic>
      <p:sp>
        <p:nvSpPr>
          <p:cNvPr id="3" name="TextBox 2">
            <a:extLst>
              <a:ext uri="{FF2B5EF4-FFF2-40B4-BE49-F238E27FC236}">
                <a16:creationId xmlns:a16="http://schemas.microsoft.com/office/drawing/2014/main" id="{D5646C8C-DFE0-DC43-8C50-2C323A2DDCE1}"/>
              </a:ext>
            </a:extLst>
          </p:cNvPr>
          <p:cNvSpPr txBox="1"/>
          <p:nvPr/>
        </p:nvSpPr>
        <p:spPr>
          <a:xfrm>
            <a:off x="901035" y="1163848"/>
            <a:ext cx="10389929" cy="584775"/>
          </a:xfrm>
          <a:prstGeom prst="rect">
            <a:avLst/>
          </a:prstGeom>
          <a:noFill/>
        </p:spPr>
        <p:txBody>
          <a:bodyPr wrap="square" rtlCol="0">
            <a:spAutoFit/>
          </a:bodyPr>
          <a:lstStyle/>
          <a:p>
            <a:r>
              <a:rPr lang="en-US" sz="1600" dirty="0"/>
              <a:t>Enter typical item information (quantity, Description, and unit cost are required fields).</a:t>
            </a:r>
          </a:p>
          <a:p>
            <a:r>
              <a:rPr lang="en-US" sz="1600" dirty="0"/>
              <a:t>If you click on the blue text bubble, you can add a URL and additional information about the item. </a:t>
            </a:r>
          </a:p>
        </p:txBody>
      </p:sp>
      <p:cxnSp>
        <p:nvCxnSpPr>
          <p:cNvPr id="5" name="Straight Arrow Connector 4">
            <a:extLst>
              <a:ext uri="{FF2B5EF4-FFF2-40B4-BE49-F238E27FC236}">
                <a16:creationId xmlns:a16="http://schemas.microsoft.com/office/drawing/2014/main" id="{1E3B1CE5-D0BD-4548-A0E6-045B8A0A64BA}"/>
              </a:ext>
            </a:extLst>
          </p:cNvPr>
          <p:cNvCxnSpPr/>
          <p:nvPr/>
        </p:nvCxnSpPr>
        <p:spPr>
          <a:xfrm flipH="1">
            <a:off x="9822094" y="3651972"/>
            <a:ext cx="421241" cy="349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AAA02E2-7C9C-7E4B-9C91-B7EA3597A0E3}"/>
              </a:ext>
            </a:extLst>
          </p:cNvPr>
          <p:cNvSpPr txBox="1"/>
          <p:nvPr/>
        </p:nvSpPr>
        <p:spPr>
          <a:xfrm>
            <a:off x="9822094" y="3975118"/>
            <a:ext cx="2321959" cy="519335"/>
          </a:xfrm>
          <a:prstGeom prst="rect">
            <a:avLst/>
          </a:prstGeom>
          <a:noFill/>
        </p:spPr>
        <p:txBody>
          <a:bodyPr wrap="square" rtlCol="0">
            <a:spAutoFit/>
          </a:bodyPr>
          <a:lstStyle/>
          <a:p>
            <a:r>
              <a:rPr lang="en-US" sz="1400" b="1" dirty="0"/>
              <a:t>This box opens when clicking the comment box above.</a:t>
            </a:r>
          </a:p>
        </p:txBody>
      </p:sp>
    </p:spTree>
    <p:extLst>
      <p:ext uri="{BB962C8B-B14F-4D97-AF65-F5344CB8AC3E}">
        <p14:creationId xmlns:p14="http://schemas.microsoft.com/office/powerpoint/2010/main" val="4197042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990</TotalTime>
  <Words>1644</Words>
  <Application>Microsoft Macintosh PowerPoint</Application>
  <PresentationFormat>Widescreen</PresentationFormat>
  <Paragraphs>121</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Pre-Purchasing (OPP)</vt:lpstr>
      <vt:lpstr>Home screen (dashboard)</vt:lpstr>
      <vt:lpstr>OPP Roles</vt:lpstr>
      <vt:lpstr>Tabs and Numbers</vt:lpstr>
      <vt:lpstr>Place an order – You are the ‘Requester’</vt:lpstr>
      <vt:lpstr>Select Workgroup</vt:lpstr>
      <vt:lpstr>Justification and Business Purpose</vt:lpstr>
      <vt:lpstr>Vendor and Shipping Address</vt:lpstr>
      <vt:lpstr>Enter item information</vt:lpstr>
      <vt:lpstr>Split accounting.   Adding freight/shipping costs</vt:lpstr>
      <vt:lpstr>Order Details</vt:lpstr>
      <vt:lpstr>Controlled Substance</vt:lpstr>
      <vt:lpstr>Order Preferences</vt:lpstr>
      <vt:lpstr>Final Step</vt:lpstr>
      <vt:lpstr>View Order History Tab</vt:lpstr>
      <vt:lpstr>Receiving</vt:lpstr>
      <vt:lpstr>Line Item Receiving</vt:lpstr>
      <vt:lpstr>Approver Role (PI or Department Head)</vt:lpstr>
      <vt:lpstr>Review, edit, add notes, upload a file…</vt:lpstr>
      <vt:lpstr>Cancel, Deny, or Approve the order</vt:lpstr>
      <vt:lpstr>Routing to Account Manager for Approval</vt:lpstr>
      <vt:lpstr>Routed to COE Shared Service for processing …</vt:lpstr>
      <vt:lpstr>Order Notes and Attachments</vt:lpstr>
      <vt:lpstr>Order History</vt:lpstr>
      <vt:lpstr>Email notifications</vt:lpstr>
      <vt:lpstr>Email Preferences based on role</vt:lpstr>
      <vt:lpstr>General Email Preferences</vt:lpstr>
      <vt:lpstr>Information and Resources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Pre-Purchasing (OPP)</dc:title>
  <dc:creator>Meshell Louderman</dc:creator>
  <cp:lastModifiedBy>Meshell Louderman</cp:lastModifiedBy>
  <cp:revision>56</cp:revision>
  <cp:lastPrinted>2019-04-10T00:17:49Z</cp:lastPrinted>
  <dcterms:created xsi:type="dcterms:W3CDTF">2019-03-25T20:06:24Z</dcterms:created>
  <dcterms:modified xsi:type="dcterms:W3CDTF">2019-04-15T19:31:54Z</dcterms:modified>
</cp:coreProperties>
</file>