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60" r:id="rId5"/>
    <p:sldId id="275" r:id="rId6"/>
    <p:sldId id="264" r:id="rId7"/>
    <p:sldId id="268" r:id="rId8"/>
    <p:sldId id="269" r:id="rId9"/>
    <p:sldId id="270" r:id="rId10"/>
    <p:sldId id="273" r:id="rId11"/>
    <p:sldId id="272" r:id="rId12"/>
    <p:sldId id="261" r:id="rId13"/>
    <p:sldId id="263" r:id="rId14"/>
    <p:sldId id="277" r:id="rId15"/>
    <p:sldId id="266" r:id="rId16"/>
    <p:sldId id="265" r:id="rId17"/>
    <p:sldId id="271" r:id="rId18"/>
    <p:sldId id="267" r:id="rId19"/>
    <p:sldId id="276"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1" autoAdjust="0"/>
    <p:restoredTop sz="88048" autoAdjust="0"/>
  </p:normalViewPr>
  <p:slideViewPr>
    <p:cSldViewPr>
      <p:cViewPr varScale="1">
        <p:scale>
          <a:sx n="88" d="100"/>
          <a:sy n="88" d="100"/>
        </p:scale>
        <p:origin x="-9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014B2-01DE-46A4-9564-BA5535B32C70}" type="datetimeFigureOut">
              <a:rPr lang="en-US" smtClean="0"/>
              <a:t>4/21/2014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F6C26-467E-4545-A7E6-6B8187FFF531}" type="slidenum">
              <a:rPr lang="en-US" smtClean="0"/>
              <a:t>‹#›</a:t>
            </a:fld>
            <a:endParaRPr lang="en-US"/>
          </a:p>
        </p:txBody>
      </p:sp>
    </p:spTree>
    <p:extLst>
      <p:ext uri="{BB962C8B-B14F-4D97-AF65-F5344CB8AC3E}">
        <p14:creationId xmlns:p14="http://schemas.microsoft.com/office/powerpoint/2010/main" val="365749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F6C26-467E-4545-A7E6-6B8187FFF531}" type="slidenum">
              <a:rPr lang="en-US" smtClean="0"/>
              <a:t>20</a:t>
            </a:fld>
            <a:endParaRPr lang="en-US"/>
          </a:p>
        </p:txBody>
      </p:sp>
    </p:spTree>
    <p:extLst>
      <p:ext uri="{BB962C8B-B14F-4D97-AF65-F5344CB8AC3E}">
        <p14:creationId xmlns:p14="http://schemas.microsoft.com/office/powerpoint/2010/main" val="2703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5FB016E-0F13-4E44-B014-34FD4747E377}" type="datetimeFigureOut">
              <a:rPr lang="en-US" smtClean="0"/>
              <a:t>4/21/2014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89EAED0-648D-481A-8894-D99B05CD02C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FB016E-0F13-4E44-B014-34FD4747E377}"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FB016E-0F13-4E44-B014-34FD4747E377}"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FB016E-0F13-4E44-B014-34FD4747E377}"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FB016E-0F13-4E44-B014-34FD4747E377}"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89EAED0-648D-481A-8894-D99B05CD02C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FB016E-0F13-4E44-B014-34FD4747E377}"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FB016E-0F13-4E44-B014-34FD4747E377}" type="datetimeFigureOut">
              <a:rPr lang="en-US" smtClean="0"/>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FB016E-0F13-4E44-B014-34FD4747E377}" type="datetimeFigureOut">
              <a:rPr lang="en-US" smtClean="0"/>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B016E-0F13-4E44-B014-34FD4747E377}" type="datetimeFigureOut">
              <a:rPr lang="en-US" smtClean="0"/>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FB016E-0F13-4E44-B014-34FD4747E377}"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FB016E-0F13-4E44-B014-34FD4747E377}"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EAED0-648D-481A-8894-D99B05CD02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5FB016E-0F13-4E44-B014-34FD4747E377}" type="datetimeFigureOut">
              <a:rPr lang="en-US" smtClean="0"/>
              <a:t>4/21/2014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89EAED0-648D-481A-8894-D99B05CD02C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229600" cy="3276600"/>
          </a:xfrm>
        </p:spPr>
        <p:txBody>
          <a:bodyPr>
            <a:noAutofit/>
          </a:bodyPr>
          <a:lstStyle/>
          <a:p>
            <a:r>
              <a:rPr lang="en-US" sz="6000" dirty="0" smtClean="0">
                <a:latin typeface="Futura UC Davis Book" panose="020B0502020204020303" pitchFamily="34" charset="0"/>
              </a:rPr>
              <a:t>Joseph M Smith</a:t>
            </a:r>
            <a:br>
              <a:rPr lang="en-US" sz="6000" dirty="0" smtClean="0">
                <a:latin typeface="Futura UC Davis Book" panose="020B0502020204020303" pitchFamily="34" charset="0"/>
              </a:rPr>
            </a:br>
            <a:r>
              <a:rPr lang="en-US" sz="6000" dirty="0" smtClean="0">
                <a:latin typeface="Futura UC Davis Book" panose="020B0502020204020303" pitchFamily="34" charset="0"/>
              </a:rPr>
              <a:t>1916 - 2009</a:t>
            </a:r>
            <a:endParaRPr lang="en-US" sz="6000" dirty="0">
              <a:latin typeface="Futura UC Davis Book" panose="020B0502020204020303" pitchFamily="34" charset="0"/>
            </a:endParaRPr>
          </a:p>
        </p:txBody>
      </p:sp>
      <p:pic>
        <p:nvPicPr>
          <p:cNvPr id="1026" name="Picture 2" descr="M:\Dept\Business Office\Student Assistant Files\CHMS 50th Anniversary Slideshow Pictures\50th Logo 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57" y="4648200"/>
            <a:ext cx="6524625"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10987"/>
      </p:ext>
    </p:extLst>
  </p:cSld>
  <p:clrMapOvr>
    <a:masterClrMapping/>
  </p:clrMapOvr>
  <mc:AlternateContent xmlns:mc="http://schemas.openxmlformats.org/markup-compatibility/2006" xmlns:p14="http://schemas.microsoft.com/office/powerpoint/2010/main">
    <mc:Choice Requires="p14">
      <p:transition spd="slow" p14:dur="2000" advTm="3719"/>
    </mc:Choice>
    <mc:Fallback xmlns="">
      <p:transition spd="slow" advTm="371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r>
              <a:rPr lang="en-US" dirty="0" smtClean="0">
                <a:latin typeface="Futura UC Davis Book" panose="020B0502020204020303" pitchFamily="34" charset="0"/>
              </a:rPr>
              <a:t>Bartlesville Petroleum Plant</a:t>
            </a:r>
            <a:br>
              <a:rPr lang="en-US" dirty="0" smtClean="0">
                <a:latin typeface="Futura UC Davis Book" panose="020B0502020204020303" pitchFamily="34" charset="0"/>
              </a:rPr>
            </a:br>
            <a:r>
              <a:rPr lang="en-US" dirty="0" smtClean="0">
                <a:latin typeface="Futura UC Davis Book" panose="020B0502020204020303" pitchFamily="34" charset="0"/>
              </a:rPr>
              <a:t>June 1965</a:t>
            </a:r>
            <a:endParaRPr lang="en-US" dirty="0">
              <a:latin typeface="Futura UC Davis Book" panose="020B0502020204020303" pitchFamily="34" charset="0"/>
            </a:endParaRPr>
          </a:p>
        </p:txBody>
      </p:sp>
      <p:pic>
        <p:nvPicPr>
          <p:cNvPr id="15362" name="Picture 2" descr="M:\Dept\Business Office\Eugenia\CHMS 50th Anniversary\Richard Bell and Joe Smith Picture\140407145249_0001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b="33944"/>
          <a:stretch/>
        </p:blipFill>
        <p:spPr bwMode="auto">
          <a:xfrm>
            <a:off x="2335404" y="1981200"/>
            <a:ext cx="4724400" cy="444164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35218"/>
      </p:ext>
    </p:extLst>
  </p:cSld>
  <p:clrMapOvr>
    <a:masterClrMapping/>
  </p:clrMapOvr>
  <mc:AlternateContent xmlns:mc="http://schemas.openxmlformats.org/markup-compatibility/2006" xmlns:p14="http://schemas.microsoft.com/office/powerpoint/2010/main">
    <mc:Choice Requires="p14">
      <p:transition spd="slow" p14:dur="2000" advTm="4021"/>
    </mc:Choice>
    <mc:Fallback xmlns="">
      <p:transition spd="slow" advTm="402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49362"/>
          </a:xfrm>
        </p:spPr>
        <p:txBody>
          <a:bodyPr>
            <a:normAutofit fontScale="90000"/>
          </a:bodyPr>
          <a:lstStyle/>
          <a:p>
            <a:r>
              <a:rPr lang="en-US" dirty="0" smtClean="0">
                <a:latin typeface="Futura UC Davis Book" panose="020B0502020204020303" pitchFamily="34" charset="0"/>
              </a:rPr>
              <a:t>Presenting a Scholarship Award</a:t>
            </a:r>
            <a:br>
              <a:rPr lang="en-US" dirty="0" smtClean="0">
                <a:latin typeface="Futura UC Davis Book" panose="020B0502020204020303" pitchFamily="34" charset="0"/>
              </a:rPr>
            </a:br>
            <a:r>
              <a:rPr lang="en-US" dirty="0" smtClean="0">
                <a:latin typeface="Futura UC Davis Book" panose="020B0502020204020303" pitchFamily="34" charset="0"/>
              </a:rPr>
              <a:t>August 24, 1971</a:t>
            </a:r>
            <a:endParaRPr lang="en-US" dirty="0">
              <a:latin typeface="Futura UC Davis Book" panose="020B0502020204020303" pitchFamily="34" charset="0"/>
            </a:endParaRPr>
          </a:p>
        </p:txBody>
      </p:sp>
      <p:pic>
        <p:nvPicPr>
          <p:cNvPr id="18434" name="Picture 2" descr="M:\Dept\Business Office\Eugenia\CHMS 50th Anniversary\Richard Bell and Joe Smith Picture\140407145249_0001_Page_4.jpg"/>
          <p:cNvPicPr>
            <a:picLocks noChangeAspect="1" noChangeArrowheads="1"/>
          </p:cNvPicPr>
          <p:nvPr/>
        </p:nvPicPr>
        <p:blipFill rotWithShape="1">
          <a:blip r:embed="rId2">
            <a:extLst>
              <a:ext uri="{28A0092B-C50C-407E-A947-70E740481C1C}">
                <a14:useLocalDpi xmlns:a14="http://schemas.microsoft.com/office/drawing/2010/main" val="0"/>
              </a:ext>
            </a:extLst>
          </a:blip>
          <a:srcRect t="850"/>
          <a:stretch/>
        </p:blipFill>
        <p:spPr bwMode="auto">
          <a:xfrm>
            <a:off x="1981200" y="2019720"/>
            <a:ext cx="5310065" cy="449044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22732"/>
      </p:ext>
    </p:extLst>
  </p:cSld>
  <p:clrMapOvr>
    <a:masterClrMapping/>
  </p:clrMapOvr>
  <mc:AlternateContent xmlns:mc="http://schemas.openxmlformats.org/markup-compatibility/2006" xmlns:p14="http://schemas.microsoft.com/office/powerpoint/2010/main">
    <mc:Choice Requires="p14">
      <p:transition spd="slow" p14:dur="2000" advTm="9522"/>
    </mc:Choice>
    <mc:Fallback xmlns="">
      <p:transition spd="slow" advTm="952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2400" dirty="0" smtClean="0">
                <a:latin typeface="Futura UC Davis Book" panose="020B0502020204020303" pitchFamily="34" charset="0"/>
              </a:rPr>
              <a:t>A scholar of international stature, yet a warm, and sensitive person who thoroughly enjoyed the company of others</a:t>
            </a:r>
            <a:br>
              <a:rPr lang="en-US" sz="2400" dirty="0" smtClean="0">
                <a:latin typeface="Futura UC Davis Book" panose="020B0502020204020303" pitchFamily="34" charset="0"/>
              </a:rPr>
            </a:br>
            <a:r>
              <a:rPr lang="en-US" sz="2400" dirty="0" smtClean="0">
                <a:latin typeface="Futura UC Davis Book" panose="020B0502020204020303" pitchFamily="34" charset="0"/>
              </a:rPr>
              <a:t>A very charismatic leader who knew how to motivate people </a:t>
            </a:r>
            <a:br>
              <a:rPr lang="en-US" sz="2400" dirty="0" smtClean="0">
                <a:latin typeface="Futura UC Davis Book" panose="020B0502020204020303" pitchFamily="34" charset="0"/>
              </a:rPr>
            </a:br>
            <a:endParaRPr lang="en-US" sz="2400" dirty="0">
              <a:latin typeface="Futura UC Davis Book" panose="020B0502020204020303" pitchFamily="34" charset="0"/>
            </a:endParaRPr>
          </a:p>
        </p:txBody>
      </p:sp>
      <p:pic>
        <p:nvPicPr>
          <p:cNvPr id="6146" name="Picture 2" descr="M:\Dept\Business Office\Eugenia\CHMS 50th Anniversary\Richard Bell and Joe Smith Picture\140407105850_0001_Pag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45104"/>
            <a:ext cx="6312040" cy="42323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52836"/>
      </p:ext>
    </p:extLst>
  </p:cSld>
  <p:clrMapOvr>
    <a:masterClrMapping/>
  </p:clrMapOvr>
  <mc:AlternateContent xmlns:mc="http://schemas.openxmlformats.org/markup-compatibility/2006" xmlns:p14="http://schemas.microsoft.com/office/powerpoint/2010/main">
    <mc:Choice Requires="p14">
      <p:transition spd="slow" p14:dur="2000" advTm="6717"/>
    </mc:Choice>
    <mc:Fallback xmlns="">
      <p:transition spd="slow" advTm="67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Futura UC Davis Book" panose="020B0502020204020303" pitchFamily="34" charset="0"/>
              </a:rPr>
              <a:t>Joe’s work gained recognition through his major textbook, his journal publications, and the prominence of his former students</a:t>
            </a:r>
            <a:endParaRPr lang="en-US" sz="2400" dirty="0">
              <a:latin typeface="Futura UC Davis Book" panose="020B0502020204020303" pitchFamily="34" charset="0"/>
            </a:endParaRPr>
          </a:p>
        </p:txBody>
      </p:sp>
      <p:pic>
        <p:nvPicPr>
          <p:cNvPr id="8194" name="Picture 2" descr="M:\Dept\Business Office\Eugenia\CHMS 50th Anniversary\Richard Bell and Joe Smith Picture\140321084251_0001_Pag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4996"/>
            <a:ext cx="5681996" cy="45837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69527"/>
      </p:ext>
    </p:extLst>
  </p:cSld>
  <p:clrMapOvr>
    <a:masterClrMapping/>
  </p:clrMapOvr>
  <mc:AlternateContent xmlns:mc="http://schemas.openxmlformats.org/markup-compatibility/2006" xmlns:p14="http://schemas.microsoft.com/office/powerpoint/2010/main">
    <mc:Choice Requires="p14">
      <p:transition spd="slow" p14:dur="2000" advTm="7621"/>
    </mc:Choice>
    <mc:Fallback xmlns="">
      <p:transition spd="slow" advTm="762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Elected to the National academy of Engineering</a:t>
            </a:r>
            <a:br>
              <a:rPr lang="en-US" dirty="0" smtClean="0"/>
            </a:br>
            <a:r>
              <a:rPr lang="en-US" dirty="0" smtClean="0"/>
              <a:t>1975</a:t>
            </a:r>
            <a:endParaRPr lang="en-US" dirty="0"/>
          </a:p>
        </p:txBody>
      </p:sp>
      <p:pic>
        <p:nvPicPr>
          <p:cNvPr id="3" name="Picture 2" descr="M:\Dept\Business Office\Eugenia\CHMS 50th Anniversary\Richard Bell and Joe Smith Picture\newspaper clipping Joe Smith.jpg"/>
          <p:cNvPicPr>
            <a:picLocks noChangeAspect="1" noChangeArrowheads="1"/>
          </p:cNvPicPr>
          <p:nvPr/>
        </p:nvPicPr>
        <p:blipFill rotWithShape="1">
          <a:blip r:embed="rId2">
            <a:extLst>
              <a:ext uri="{28A0092B-C50C-407E-A947-70E740481C1C}">
                <a14:useLocalDpi xmlns:a14="http://schemas.microsoft.com/office/drawing/2010/main" val="0"/>
              </a:ext>
            </a:extLst>
          </a:blip>
          <a:srcRect l="2753" t="5322" r="7004" b="24568"/>
          <a:stretch/>
        </p:blipFill>
        <p:spPr bwMode="auto">
          <a:xfrm>
            <a:off x="2002971" y="2150119"/>
            <a:ext cx="5257800" cy="433213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97975"/>
      </p:ext>
    </p:extLst>
  </p:cSld>
  <p:clrMapOvr>
    <a:masterClrMapping/>
  </p:clrMapOvr>
  <mc:AlternateContent xmlns:mc="http://schemas.openxmlformats.org/markup-compatibility/2006" xmlns:p14="http://schemas.microsoft.com/office/powerpoint/2010/main">
    <mc:Choice Requires="p14">
      <p:transition spd="slow" p14:dur="2000" advTm="6269"/>
    </mc:Choice>
    <mc:Fallback xmlns="">
      <p:transition spd="slow" advTm="626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Futura UC Davis Book" panose="020B0502020204020303" pitchFamily="34" charset="0"/>
              </a:rPr>
              <a:t>Joe always motivated his students by giving Praise for Work Well Done</a:t>
            </a:r>
            <a:endParaRPr lang="en-US" sz="3600" dirty="0">
              <a:latin typeface="Futura UC Davis Book" panose="020B0502020204020303" pitchFamily="34" charset="0"/>
            </a:endParaRPr>
          </a:p>
        </p:txBody>
      </p:sp>
      <p:pic>
        <p:nvPicPr>
          <p:cNvPr id="11266" name="Picture 2" descr="M:\Dept\Business Office\Eugenia\CHMS 50th Anniversary\Richard Bell and Joe Smith Picture\140407105850_0001_Pag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60" y="1992700"/>
            <a:ext cx="5715000" cy="441923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72807"/>
      </p:ext>
    </p:extLst>
  </p:cSld>
  <p:clrMapOvr>
    <a:masterClrMapping/>
  </p:clrMapOvr>
  <mc:AlternateContent xmlns:mc="http://schemas.openxmlformats.org/markup-compatibility/2006" xmlns:p14="http://schemas.microsoft.com/office/powerpoint/2010/main">
    <mc:Choice Requires="p14">
      <p:transition spd="slow" p14:dur="2000" advTm="4790"/>
    </mc:Choice>
    <mc:Fallback xmlns="">
      <p:transition spd="slow" advTm="479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0" dirty="0">
                <a:effectLst/>
              </a:rPr>
              <a:t> </a:t>
            </a:r>
            <a:r>
              <a:rPr lang="en-US" sz="3600" dirty="0">
                <a:effectLst/>
                <a:latin typeface="Futura UC Davis Book" panose="020B0502020204020303" pitchFamily="34" charset="0"/>
              </a:rPr>
              <a:t>Joe was arguably the most influential educator in the history of chemical engineering</a:t>
            </a:r>
            <a:endParaRPr lang="en-US" sz="3600" dirty="0">
              <a:latin typeface="Futura UC Davis Book" panose="020B0502020204020303" pitchFamily="34" charset="0"/>
            </a:endParaRPr>
          </a:p>
        </p:txBody>
      </p:sp>
      <p:pic>
        <p:nvPicPr>
          <p:cNvPr id="10242" name="Picture 2" descr="M:\Dept\Business Office\Eugenia\CHMS 50th Anniversary\Richard Bell and Joe Smith Picture\140321084251_0001_Page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9" y="1981199"/>
            <a:ext cx="2950173" cy="45279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8428"/>
      </p:ext>
    </p:extLst>
  </p:cSld>
  <p:clrMapOvr>
    <a:masterClrMapping/>
  </p:clrMapOvr>
  <mc:AlternateContent xmlns:mc="http://schemas.openxmlformats.org/markup-compatibility/2006" xmlns:p14="http://schemas.microsoft.com/office/powerpoint/2010/main">
    <mc:Choice Requires="p14">
      <p:transition spd="slow" p14:dur="2000" advTm="4653"/>
    </mc:Choice>
    <mc:Fallback xmlns="">
      <p:transition spd="slow" advTm="465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
            </a:r>
            <a:br>
              <a:rPr lang="en-US" b="0" dirty="0"/>
            </a:br>
            <a:r>
              <a:rPr lang="en-US" b="0" dirty="0"/>
              <a:t> </a:t>
            </a:r>
            <a:r>
              <a:rPr lang="en-US" b="0" dirty="0" smtClean="0"/>
              <a:t>Joe Smith retired in1986,</a:t>
            </a:r>
            <a:br>
              <a:rPr lang="en-US" b="0" dirty="0" smtClean="0"/>
            </a:br>
            <a:r>
              <a:rPr lang="en-US" b="0" dirty="0" smtClean="0"/>
              <a:t>but </a:t>
            </a:r>
            <a:r>
              <a:rPr lang="en-US" b="0" dirty="0"/>
              <a:t>remained a highly visible presence in the department </a:t>
            </a:r>
            <a:endParaRPr lang="en-US" dirty="0"/>
          </a:p>
        </p:txBody>
      </p:sp>
      <p:pic>
        <p:nvPicPr>
          <p:cNvPr id="17413" name="Picture 5" descr="M:\Dept\Business Office\Eugenia\CHMS 50th Anniversary\Richard Bell and Joe Smith Picture\140407145249_0001_Page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371" y="2438400"/>
            <a:ext cx="5029200" cy="392298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94775"/>
      </p:ext>
    </p:extLst>
  </p:cSld>
  <p:clrMapOvr>
    <a:masterClrMapping/>
  </p:clrMapOvr>
  <mc:AlternateContent xmlns:mc="http://schemas.openxmlformats.org/markup-compatibility/2006" xmlns:p14="http://schemas.microsoft.com/office/powerpoint/2010/main">
    <mc:Choice Requires="p14">
      <p:transition spd="slow" p14:dur="2000" advTm="4200"/>
    </mc:Choice>
    <mc:Fallback xmlns="">
      <p:transition spd="slow" advTm="42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600" dirty="0" smtClean="0">
                <a:latin typeface="Futura UC Davis Book" panose="020B0502020204020303" pitchFamily="34" charset="0"/>
              </a:rPr>
              <a:t>Joe’s 90</a:t>
            </a:r>
            <a:r>
              <a:rPr lang="en-US" sz="3600" baseline="30000" dirty="0" smtClean="0">
                <a:latin typeface="Futura UC Davis Book" panose="020B0502020204020303" pitchFamily="34" charset="0"/>
              </a:rPr>
              <a:t>th</a:t>
            </a:r>
            <a:r>
              <a:rPr lang="en-US" sz="3600" dirty="0" smtClean="0">
                <a:latin typeface="Futura UC Davis Book" panose="020B0502020204020303" pitchFamily="34" charset="0"/>
              </a:rPr>
              <a:t> Birthday Party</a:t>
            </a:r>
            <a:br>
              <a:rPr lang="en-US" sz="3600" dirty="0" smtClean="0">
                <a:latin typeface="Futura UC Davis Book" panose="020B0502020204020303" pitchFamily="34" charset="0"/>
              </a:rPr>
            </a:br>
            <a:r>
              <a:rPr lang="en-US" sz="3600" dirty="0" smtClean="0">
                <a:latin typeface="Futura UC Davis Book" panose="020B0502020204020303" pitchFamily="34" charset="0"/>
              </a:rPr>
              <a:t>UCD – February 2006</a:t>
            </a:r>
            <a:endParaRPr lang="en-US" sz="3600" dirty="0">
              <a:latin typeface="Futura UC Davis Book" panose="020B0502020204020303" pitchFamily="34" charset="0"/>
            </a:endParaRPr>
          </a:p>
        </p:txBody>
      </p:sp>
      <p:pic>
        <p:nvPicPr>
          <p:cNvPr id="12290" name="Picture 2" descr="M:\Dept\Business Office\Eugenia\CHMS 50th Anniversary\Richard Bell and Joe Smith Picture\Richard Bell  Joe Sm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98" y="2209800"/>
            <a:ext cx="8028859" cy="402180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803473"/>
      </p:ext>
    </p:extLst>
  </p:cSld>
  <p:clrMapOvr>
    <a:masterClrMapping/>
  </p:clrMapOvr>
  <mc:AlternateContent xmlns:mc="http://schemas.openxmlformats.org/markup-compatibility/2006" xmlns:p14="http://schemas.microsoft.com/office/powerpoint/2010/main">
    <mc:Choice Requires="p14">
      <p:transition spd="slow" p14:dur="2000" advTm="3557"/>
    </mc:Choice>
    <mc:Fallback xmlns="">
      <p:transition spd="slow" advTm="355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0" dirty="0">
                <a:effectLst/>
              </a:rPr>
              <a:t>Joe and Essie Smith Endowed Chair</a:t>
            </a:r>
            <a:br>
              <a:rPr lang="en-US" b="0" dirty="0">
                <a:effectLst/>
              </a:rPr>
            </a:b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p>
            <a:r>
              <a:rPr lang="en-US" sz="2800" dirty="0" smtClean="0"/>
              <a:t>Joe and his wife Essie endowed the “Joe and Essie Smith Chair” in Chemical Engineering in 1996. The chair is dedicated to the support of outstanding young faculty members.</a:t>
            </a:r>
            <a:endParaRPr lang="en-US" sz="2800" dirty="0"/>
          </a:p>
        </p:txBody>
      </p:sp>
      <p:sp>
        <p:nvSpPr>
          <p:cNvPr id="4" name="Content Placeholder 3"/>
          <p:cNvSpPr>
            <a:spLocks noGrp="1"/>
          </p:cNvSpPr>
          <p:nvPr>
            <p:ph sz="half" idx="2"/>
          </p:nvPr>
        </p:nvSpPr>
        <p:spPr>
          <a:xfrm>
            <a:off x="4648200" y="1600201"/>
            <a:ext cx="4038600" cy="4419600"/>
          </a:xfrm>
        </p:spPr>
        <p:txBody>
          <a:bodyPr>
            <a:normAutofit/>
          </a:bodyPr>
          <a:lstStyle/>
          <a:p>
            <a:r>
              <a:rPr lang="en-US" sz="2000" dirty="0" smtClean="0"/>
              <a:t>Bill </a:t>
            </a:r>
            <a:r>
              <a:rPr lang="en-US" sz="2000" dirty="0" err="1" smtClean="0"/>
              <a:t>Ristenpart</a:t>
            </a:r>
            <a:endParaRPr lang="en-US" sz="2000" dirty="0" smtClean="0"/>
          </a:p>
          <a:p>
            <a:r>
              <a:rPr lang="en-US" sz="2000" dirty="0" smtClean="0"/>
              <a:t>The Current holder of the Endowed Chair</a:t>
            </a:r>
            <a:endParaRPr lang="en-US" sz="2000" dirty="0"/>
          </a:p>
        </p:txBody>
      </p:sp>
      <p:pic>
        <p:nvPicPr>
          <p:cNvPr id="3074" name="Picture 2" descr="M:\Dept\Business Office\Student Assistant Files\CHMS 50th Anniversary Slideshow Pictures\DONE Faculty\William Ristenpart\140320153438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132"/>
          <a:stretch/>
        </p:blipFill>
        <p:spPr bwMode="auto">
          <a:xfrm>
            <a:off x="5410199" y="2971801"/>
            <a:ext cx="2362201" cy="301929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28732"/>
      </p:ext>
    </p:extLst>
  </p:cSld>
  <p:clrMapOvr>
    <a:masterClrMapping/>
  </p:clrMapOvr>
  <mc:AlternateContent xmlns:mc="http://schemas.openxmlformats.org/markup-compatibility/2006" xmlns:p14="http://schemas.microsoft.com/office/powerpoint/2010/main">
    <mc:Choice Requires="p14">
      <p:transition spd="slow" p14:dur="2000" advTm="6177"/>
    </mc:Choice>
    <mc:Fallback xmlns="">
      <p:transition spd="slow" advTm="617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a:bodyPr>
          <a:lstStyle/>
          <a:p>
            <a:r>
              <a:rPr lang="en-US" sz="6000" dirty="0" smtClean="0">
                <a:latin typeface="Futura UC Davis Book" panose="020B0502020204020303" pitchFamily="34" charset="0"/>
              </a:rPr>
              <a:t>Joe </a:t>
            </a:r>
            <a:r>
              <a:rPr lang="en-US" sz="6000" dirty="0" err="1" smtClean="0">
                <a:latin typeface="Futura UC Davis Book" panose="020B0502020204020303" pitchFamily="34" charset="0"/>
              </a:rPr>
              <a:t>Mauk</a:t>
            </a:r>
            <a:r>
              <a:rPr lang="en-US" sz="6000" dirty="0" smtClean="0">
                <a:latin typeface="Futura UC Davis Book" panose="020B0502020204020303" pitchFamily="34" charset="0"/>
              </a:rPr>
              <a:t> Smith</a:t>
            </a:r>
            <a:r>
              <a:rPr lang="en-US" dirty="0" smtClean="0">
                <a:latin typeface="Futura UC Davis Book" panose="020B0502020204020303" pitchFamily="34" charset="0"/>
              </a:rPr>
              <a:t/>
            </a:r>
            <a:br>
              <a:rPr lang="en-US" dirty="0" smtClean="0">
                <a:latin typeface="Futura UC Davis Book" panose="020B0502020204020303" pitchFamily="34" charset="0"/>
              </a:rPr>
            </a:br>
            <a:endParaRPr lang="en-US" dirty="0">
              <a:latin typeface="Futura UC Davis Book" panose="020B0502020204020303" pitchFamily="34" charset="0"/>
            </a:endParaRPr>
          </a:p>
        </p:txBody>
      </p:sp>
      <p:pic>
        <p:nvPicPr>
          <p:cNvPr id="2050" name="Picture 2" descr="M:\Dept\Business Office\Eugenia\CHMS 50th Anniversary\Richard Bell and Joe Smith Picture\140321084251_0001_Pag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717925" cy="47504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45980"/>
      </p:ext>
    </p:extLst>
  </p:cSld>
  <p:clrMapOvr>
    <a:masterClrMapping/>
  </p:clrMapOvr>
  <mc:AlternateContent xmlns:mc="http://schemas.openxmlformats.org/markup-compatibility/2006" xmlns:p14="http://schemas.microsoft.com/office/powerpoint/2010/main">
    <mc:Choice Requires="p14">
      <p:transition spd="slow" p14:dur="2000" advTm="4091"/>
    </mc:Choice>
    <mc:Fallback xmlns="">
      <p:transition spd="slow" advTm="409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fontScale="90000"/>
          </a:bodyPr>
          <a:lstStyle/>
          <a:p>
            <a:r>
              <a:rPr lang="en-US" dirty="0">
                <a:effectLst/>
              </a:rPr>
              <a:t>Joe Smith Distinguished Lecture</a:t>
            </a:r>
            <a:br>
              <a:rPr lang="en-US" dirty="0">
                <a:effectLst/>
              </a:rPr>
            </a:br>
            <a:endParaRPr lang="en-US" dirty="0"/>
          </a:p>
        </p:txBody>
      </p:sp>
      <p:sp>
        <p:nvSpPr>
          <p:cNvPr id="7" name="Content Placeholder 6"/>
          <p:cNvSpPr>
            <a:spLocks noGrp="1"/>
          </p:cNvSpPr>
          <p:nvPr>
            <p:ph sz="half" idx="4294967295"/>
          </p:nvPr>
        </p:nvSpPr>
        <p:spPr>
          <a:xfrm>
            <a:off x="6096000" y="2362200"/>
            <a:ext cx="3048000" cy="4419600"/>
          </a:xfrm>
        </p:spPr>
        <p:txBody>
          <a:bodyPr>
            <a:normAutofit/>
          </a:bodyPr>
          <a:lstStyle/>
          <a:p>
            <a:endParaRPr lang="en-US" sz="2900" b="1" dirty="0"/>
          </a:p>
          <a:p>
            <a:endParaRPr lang="en-US" dirty="0"/>
          </a:p>
        </p:txBody>
      </p:sp>
      <p:sp>
        <p:nvSpPr>
          <p:cNvPr id="9" name="Rectangle 8"/>
          <p:cNvSpPr/>
          <p:nvPr/>
        </p:nvSpPr>
        <p:spPr>
          <a:xfrm>
            <a:off x="533400" y="1142999"/>
            <a:ext cx="8458200" cy="1077218"/>
          </a:xfrm>
          <a:prstGeom prst="rect">
            <a:avLst/>
          </a:prstGeom>
        </p:spPr>
        <p:txBody>
          <a:bodyPr wrap="square">
            <a:spAutoFit/>
          </a:bodyPr>
          <a:lstStyle/>
          <a:p>
            <a:r>
              <a:rPr lang="en-US" sz="1600" dirty="0"/>
              <a:t>The </a:t>
            </a:r>
            <a:r>
              <a:rPr lang="en-US" sz="1600" b="1" dirty="0"/>
              <a:t>Joe Smith Distinguished Lecture</a:t>
            </a:r>
            <a:r>
              <a:rPr lang="en-US" sz="1600" dirty="0"/>
              <a:t> was established in the Department of Chemical Engineering and Materials Science at the University of California, Davis, to honor the late Professor J. M. Smith, the founding Chair of the Department and member of the National Academy of Engineering.  </a:t>
            </a:r>
          </a:p>
        </p:txBody>
      </p:sp>
      <p:sp>
        <p:nvSpPr>
          <p:cNvPr id="10" name="Rectangle 9"/>
          <p:cNvSpPr/>
          <p:nvPr/>
        </p:nvSpPr>
        <p:spPr>
          <a:xfrm>
            <a:off x="4267200" y="2133600"/>
            <a:ext cx="4572000" cy="4632037"/>
          </a:xfrm>
          <a:prstGeom prst="rect">
            <a:avLst/>
          </a:prstGeom>
        </p:spPr>
        <p:txBody>
          <a:bodyPr>
            <a:spAutoFit/>
          </a:bodyPr>
          <a:lstStyle/>
          <a:p>
            <a:r>
              <a:rPr lang="en-US" sz="2000" b="1" dirty="0">
                <a:solidFill>
                  <a:schemeClr val="bg1"/>
                </a:solidFill>
              </a:rPr>
              <a:t>Previous Distinguished </a:t>
            </a:r>
            <a:r>
              <a:rPr lang="en-US" sz="2000" b="1" dirty="0" smtClean="0">
                <a:solidFill>
                  <a:schemeClr val="bg1"/>
                </a:solidFill>
              </a:rPr>
              <a:t>Lecturers</a:t>
            </a:r>
          </a:p>
          <a:p>
            <a:endParaRPr lang="en-US" sz="2000" dirty="0"/>
          </a:p>
          <a:p>
            <a:r>
              <a:rPr lang="en-US" sz="1500" dirty="0" smtClean="0"/>
              <a:t>Matthew </a:t>
            </a:r>
            <a:r>
              <a:rPr lang="en-US" sz="1500" dirty="0" err="1"/>
              <a:t>Tirrell</a:t>
            </a:r>
            <a:r>
              <a:rPr lang="en-US" sz="1500" dirty="0"/>
              <a:t> (1997</a:t>
            </a:r>
            <a:r>
              <a:rPr lang="en-US" sz="1500" dirty="0" smtClean="0"/>
              <a:t>)</a:t>
            </a:r>
          </a:p>
          <a:p>
            <a:r>
              <a:rPr lang="en-US" sz="1500" dirty="0" smtClean="0"/>
              <a:t>William </a:t>
            </a:r>
            <a:r>
              <a:rPr lang="en-US" sz="1500" dirty="0"/>
              <a:t>B. </a:t>
            </a:r>
            <a:r>
              <a:rPr lang="en-US" sz="1500" dirty="0" err="1"/>
              <a:t>Russel</a:t>
            </a:r>
            <a:r>
              <a:rPr lang="en-US" sz="1500" dirty="0"/>
              <a:t> (1998)</a:t>
            </a:r>
          </a:p>
          <a:p>
            <a:r>
              <a:rPr lang="en-US" sz="1500" dirty="0"/>
              <a:t>Mark E. Davis (1999)</a:t>
            </a:r>
          </a:p>
          <a:p>
            <a:r>
              <a:rPr lang="en-US" sz="1500" dirty="0"/>
              <a:t>Buddy Ratner (2000)</a:t>
            </a:r>
          </a:p>
          <a:p>
            <a:r>
              <a:rPr lang="en-US" sz="1500" dirty="0"/>
              <a:t>Robert H. Davis (2002)</a:t>
            </a:r>
          </a:p>
          <a:p>
            <a:r>
              <a:rPr lang="en-US" sz="1500" dirty="0"/>
              <a:t>Gregory Stephanopoulos (2003)</a:t>
            </a:r>
          </a:p>
          <a:p>
            <a:r>
              <a:rPr lang="en-US" sz="1500" dirty="0"/>
              <a:t>Frank S. Bates (2004)</a:t>
            </a:r>
          </a:p>
          <a:p>
            <a:r>
              <a:rPr lang="en-US" sz="1500" dirty="0"/>
              <a:t>Douglas A. </a:t>
            </a:r>
            <a:r>
              <a:rPr lang="en-US" sz="1500" dirty="0" err="1"/>
              <a:t>Lauffenburger</a:t>
            </a:r>
            <a:r>
              <a:rPr lang="en-US" sz="1500" dirty="0"/>
              <a:t> (2005)</a:t>
            </a:r>
          </a:p>
          <a:p>
            <a:r>
              <a:rPr lang="en-US" sz="1500" dirty="0"/>
              <a:t>Alice P. </a:t>
            </a:r>
            <a:r>
              <a:rPr lang="en-US" sz="1500" dirty="0" err="1"/>
              <a:t>Gast</a:t>
            </a:r>
            <a:r>
              <a:rPr lang="en-US" sz="1500" dirty="0"/>
              <a:t> (2006)</a:t>
            </a:r>
          </a:p>
          <a:p>
            <a:r>
              <a:rPr lang="en-US" sz="1500" dirty="0"/>
              <a:t>Pablo G. </a:t>
            </a:r>
            <a:r>
              <a:rPr lang="en-US" sz="1500" dirty="0" err="1"/>
              <a:t>Debenedetti</a:t>
            </a:r>
            <a:r>
              <a:rPr lang="en-US" sz="1500" dirty="0"/>
              <a:t> (2007)</a:t>
            </a:r>
          </a:p>
          <a:p>
            <a:r>
              <a:rPr lang="en-US" sz="1500" dirty="0"/>
              <a:t>David A. </a:t>
            </a:r>
            <a:r>
              <a:rPr lang="en-US" sz="1500" dirty="0" err="1"/>
              <a:t>Tirrell</a:t>
            </a:r>
            <a:r>
              <a:rPr lang="en-US" sz="1500" dirty="0"/>
              <a:t> (2008)</a:t>
            </a:r>
          </a:p>
          <a:p>
            <a:r>
              <a:rPr lang="en-US" sz="1500" dirty="0"/>
              <a:t>Howard A. Stone (2009)</a:t>
            </a:r>
          </a:p>
          <a:p>
            <a:r>
              <a:rPr lang="en-US" sz="1500" dirty="0"/>
              <a:t>Carol K. Hall (2010)</a:t>
            </a:r>
          </a:p>
          <a:p>
            <a:r>
              <a:rPr lang="en-US" sz="1500" dirty="0"/>
              <a:t>Paul </a:t>
            </a:r>
            <a:r>
              <a:rPr lang="en-US" sz="1500" dirty="0" err="1"/>
              <a:t>Alivisatos</a:t>
            </a:r>
            <a:r>
              <a:rPr lang="en-US" sz="1500" dirty="0"/>
              <a:t> (2011)</a:t>
            </a:r>
          </a:p>
          <a:p>
            <a:r>
              <a:rPr lang="en-US" sz="1500" dirty="0"/>
              <a:t>Peter </a:t>
            </a:r>
            <a:r>
              <a:rPr lang="en-US" sz="1500" dirty="0" err="1"/>
              <a:t>Stang</a:t>
            </a:r>
            <a:r>
              <a:rPr lang="en-US" sz="1500" dirty="0"/>
              <a:t> (2012)</a:t>
            </a:r>
          </a:p>
          <a:p>
            <a:r>
              <a:rPr lang="en-US" sz="1500" dirty="0" err="1"/>
              <a:t>Babatunde</a:t>
            </a:r>
            <a:r>
              <a:rPr lang="en-US" sz="1500" dirty="0"/>
              <a:t> A. </a:t>
            </a:r>
            <a:r>
              <a:rPr lang="en-US" sz="1500" dirty="0" err="1"/>
              <a:t>Ogunnaike</a:t>
            </a:r>
            <a:r>
              <a:rPr lang="en-US" sz="1500" dirty="0"/>
              <a:t> (2013</a:t>
            </a:r>
            <a:r>
              <a:rPr lang="en-US" sz="1500" dirty="0" smtClean="0"/>
              <a:t>)</a:t>
            </a:r>
          </a:p>
          <a:p>
            <a:r>
              <a:rPr lang="en-US" sz="1500" dirty="0" smtClean="0"/>
              <a:t>Paula T. Hammond (2014)</a:t>
            </a:r>
          </a:p>
        </p:txBody>
      </p:sp>
      <p:pic>
        <p:nvPicPr>
          <p:cNvPr id="1032" name="Picture 8" descr="M:\Dept\Business Office\Eugenia\CHMS 50th Anniversary\Richard Bell and Joe Smith Picture\140321084251_0001_Page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600"/>
            <a:ext cx="2667397" cy="404741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1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Futura UC Davis Book" panose="020B0502020204020303" pitchFamily="34" charset="0"/>
              </a:rPr>
              <a:t>“Mr. Chemical Engineering”</a:t>
            </a:r>
            <a:endParaRPr lang="en-US" dirty="0">
              <a:latin typeface="Futura UC Davis Book" panose="020B0502020204020303" pitchFamily="34" charset="0"/>
            </a:endParaRPr>
          </a:p>
        </p:txBody>
      </p:sp>
      <p:pic>
        <p:nvPicPr>
          <p:cNvPr id="4098" name="Picture 2" descr="M:\Dept\Business Office\Eugenia\CHMS 50th Anniversary\Richard Bell and Joe Smith Picture\140407105850_0001_Pag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752600"/>
            <a:ext cx="6476377" cy="4495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09635"/>
      </p:ext>
    </p:extLst>
  </p:cSld>
  <p:clrMapOvr>
    <a:masterClrMapping/>
  </p:clrMapOvr>
  <mc:AlternateContent xmlns:mc="http://schemas.openxmlformats.org/markup-compatibility/2006" xmlns:p14="http://schemas.microsoft.com/office/powerpoint/2010/main">
    <mc:Choice Requires="p14">
      <p:transition spd="slow" p14:dur="2000" advTm="4711"/>
    </mc:Choice>
    <mc:Fallback xmlns="">
      <p:transition spd="slow" advTm="471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latin typeface="Futura UC Davis Book" panose="020B0502020204020303" pitchFamily="34" charset="0"/>
              </a:rPr>
              <a:t>Founding Chair </a:t>
            </a:r>
            <a:br>
              <a:rPr lang="en-US" sz="3600" dirty="0" smtClean="0">
                <a:latin typeface="Futura UC Davis Book" panose="020B0502020204020303" pitchFamily="34" charset="0"/>
              </a:rPr>
            </a:br>
            <a:r>
              <a:rPr lang="en-US" sz="3600" dirty="0" smtClean="0">
                <a:latin typeface="Futura UC Davis Book" panose="020B0502020204020303" pitchFamily="34" charset="0"/>
              </a:rPr>
              <a:t>Chemical Engineering Department</a:t>
            </a:r>
            <a:endParaRPr lang="en-US" sz="3600" dirty="0">
              <a:latin typeface="Futura UC Davis Book" panose="020B0502020204020303" pitchFamily="34" charset="0"/>
            </a:endParaRPr>
          </a:p>
        </p:txBody>
      </p:sp>
      <p:pic>
        <p:nvPicPr>
          <p:cNvPr id="5122" name="Picture 2" descr="M:\Dept\Business Office\Eugenia\CHMS 50th Anniversary\Richard Bell and Joe Smith Picture\140407105850_0001_Pag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0"/>
            <a:ext cx="3174556" cy="44909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8131"/>
      </p:ext>
    </p:extLst>
  </p:cSld>
  <p:clrMapOvr>
    <a:masterClrMapping/>
  </p:clrMapOvr>
  <mc:AlternateContent xmlns:mc="http://schemas.openxmlformats.org/markup-compatibility/2006" xmlns:p14="http://schemas.microsoft.com/office/powerpoint/2010/main">
    <mc:Choice Requires="p14">
      <p:transition spd="slow" p14:dur="2000" advTm="4351"/>
    </mc:Choice>
    <mc:Fallback xmlns="">
      <p:transition spd="slow" advTm="435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1752600"/>
          </a:xfrm>
        </p:spPr>
        <p:txBody>
          <a:bodyPr>
            <a:normAutofit fontScale="90000"/>
          </a:bodyPr>
          <a:lstStyle/>
          <a:p>
            <a:r>
              <a:rPr lang="en-US" dirty="0" smtClean="0"/>
              <a:t>Introduction to Chemical Engineering Thermodynamics</a:t>
            </a:r>
            <a:br>
              <a:rPr lang="en-US" dirty="0" smtClean="0"/>
            </a:br>
            <a:r>
              <a:rPr lang="en-US" dirty="0" smtClean="0"/>
              <a:t>J.M. Smith</a:t>
            </a:r>
            <a:endParaRPr lang="en-US" dirty="0"/>
          </a:p>
        </p:txBody>
      </p:sp>
      <p:sp>
        <p:nvSpPr>
          <p:cNvPr id="3" name="Text Placeholder 2"/>
          <p:cNvSpPr>
            <a:spLocks noGrp="1"/>
          </p:cNvSpPr>
          <p:nvPr>
            <p:ph sz="half" idx="1"/>
          </p:nvPr>
        </p:nvSpPr>
        <p:spPr>
          <a:xfrm>
            <a:off x="762000" y="2108479"/>
            <a:ext cx="3581400" cy="4421276"/>
          </a:xfrm>
        </p:spPr>
        <p:txBody>
          <a:bodyPr>
            <a:noAutofit/>
          </a:bodyPr>
          <a:lstStyle/>
          <a:p>
            <a:r>
              <a:rPr lang="en-US" sz="1600" i="1" dirty="0">
                <a:latin typeface="Berkeley UC Davis Book" panose="02090402050306020404" pitchFamily="18" charset="0"/>
              </a:rPr>
              <a:t>Introduction to Chemical Engineering Thermodynamics</a:t>
            </a:r>
            <a:r>
              <a:rPr lang="en-US" sz="1600" dirty="0">
                <a:latin typeface="Berkeley UC Davis Book" panose="02090402050306020404" pitchFamily="18" charset="0"/>
              </a:rPr>
              <a:t> was first published in 1947 in paperback for his students at Purdue.  In 1949, McGraw-Hill published the first regular edition. A decade later, Purdue colleague Hank </a:t>
            </a:r>
            <a:r>
              <a:rPr lang="en-US" sz="1600" dirty="0" err="1">
                <a:latin typeface="Berkeley UC Davis Book" panose="02090402050306020404" pitchFamily="18" charset="0"/>
              </a:rPr>
              <a:t>VanNess</a:t>
            </a:r>
            <a:r>
              <a:rPr lang="en-US" sz="1600" dirty="0">
                <a:latin typeface="Berkeley UC Davis Book" panose="02090402050306020404" pitchFamily="18" charset="0"/>
              </a:rPr>
              <a:t> collaborated with Joe in writing the second edition which appeared in 1959.  In 1996 Michael Abbott joined Joe and Hank in writing the fifth edition.  The book, now in its seventh edition is still one of the most widely adopted chemical engineering thermodynamics textbooks and has now been used by generations of chemical engineers. </a:t>
            </a:r>
          </a:p>
        </p:txBody>
      </p:sp>
      <p:sp>
        <p:nvSpPr>
          <p:cNvPr id="6" name="Content Placeholder 5"/>
          <p:cNvSpPr>
            <a:spLocks noGrp="1"/>
          </p:cNvSpPr>
          <p:nvPr>
            <p:ph sz="half" idx="2"/>
          </p:nvPr>
        </p:nvSpPr>
        <p:spPr>
          <a:xfrm>
            <a:off x="4552950" y="1905000"/>
            <a:ext cx="4038600" cy="45259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008" y="2209800"/>
            <a:ext cx="3695701" cy="45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234724"/>
      </p:ext>
    </p:extLst>
  </p:cSld>
  <p:clrMapOvr>
    <a:masterClrMapping/>
  </p:clrMapOvr>
  <mc:AlternateContent xmlns:mc="http://schemas.openxmlformats.org/markup-compatibility/2006" xmlns:p14="http://schemas.microsoft.com/office/powerpoint/2010/main">
    <mc:Choice Requires="p14">
      <p:transition spd="slow" p14:dur="2000" advTm="10692"/>
    </mc:Choice>
    <mc:Fallback xmlns="">
      <p:transition spd="slow" advTm="1069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Futura UC Davis Book" panose="020B0502020204020303" pitchFamily="34" charset="0"/>
              </a:rPr>
              <a:t>Professor Emeritus</a:t>
            </a:r>
            <a:endParaRPr lang="en-US" sz="4800" dirty="0">
              <a:latin typeface="Futura UC Davis Book" panose="020B0502020204020303" pitchFamily="34" charset="0"/>
            </a:endParaRPr>
          </a:p>
        </p:txBody>
      </p:sp>
      <p:sp>
        <p:nvSpPr>
          <p:cNvPr id="4" name="Text Placeholder 3"/>
          <p:cNvSpPr>
            <a:spLocks noGrp="1"/>
          </p:cNvSpPr>
          <p:nvPr>
            <p:ph sz="half" idx="1"/>
          </p:nvPr>
        </p:nvSpPr>
        <p:spPr/>
        <p:txBody>
          <a:bodyPr>
            <a:noAutofit/>
          </a:bodyPr>
          <a:lstStyle/>
          <a:p>
            <a:r>
              <a:rPr lang="en-US" sz="2800" dirty="0" smtClean="0">
                <a:latin typeface="Berkeley UC Davis Book" panose="02090402050306020404" pitchFamily="18" charset="0"/>
              </a:rPr>
              <a:t>Joe Smith was the  </a:t>
            </a:r>
            <a:r>
              <a:rPr lang="en-US" sz="2800" dirty="0">
                <a:latin typeface="Berkeley UC Davis Book" panose="02090402050306020404" pitchFamily="18" charset="0"/>
              </a:rPr>
              <a:t>founding </a:t>
            </a:r>
            <a:r>
              <a:rPr lang="en-US" sz="2800" dirty="0" smtClean="0">
                <a:latin typeface="Berkeley UC Davis Book" panose="02090402050306020404" pitchFamily="18" charset="0"/>
              </a:rPr>
              <a:t>chair. Joe insisted </a:t>
            </a:r>
            <a:r>
              <a:rPr lang="en-US" sz="2800" dirty="0">
                <a:latin typeface="Berkeley UC Davis Book" panose="02090402050306020404" pitchFamily="18" charset="0"/>
              </a:rPr>
              <a:t>on the formation of the Chemical Engineering </a:t>
            </a:r>
            <a:r>
              <a:rPr lang="en-US" sz="2800" dirty="0" smtClean="0">
                <a:latin typeface="Berkeley UC Davis Book" panose="02090402050306020404" pitchFamily="18" charset="0"/>
              </a:rPr>
              <a:t>Department 50 Years ago, </a:t>
            </a:r>
            <a:r>
              <a:rPr lang="en-US" sz="2800" dirty="0">
                <a:latin typeface="Berkeley UC Davis Book" panose="02090402050306020404" pitchFamily="18" charset="0"/>
              </a:rPr>
              <a:t>the first department formed in the new College of Engineering.</a:t>
            </a:r>
          </a:p>
        </p:txBody>
      </p:sp>
      <p:sp>
        <p:nvSpPr>
          <p:cNvPr id="7" name="Content Placeholder 6"/>
          <p:cNvSpPr>
            <a:spLocks noGrp="1"/>
          </p:cNvSpPr>
          <p:nvPr>
            <p:ph sz="half" idx="2"/>
          </p:nvPr>
        </p:nvSpPr>
        <p:spPr/>
        <p:txBody>
          <a:bodyPr/>
          <a:lstStyle/>
          <a:p>
            <a:endParaRPr lang="en-US"/>
          </a:p>
        </p:txBody>
      </p:sp>
      <p:pic>
        <p:nvPicPr>
          <p:cNvPr id="2050" name="Picture 2" descr="Dr. Joe Mauk 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126920" cy="416922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01756"/>
      </p:ext>
    </p:extLst>
  </p:cSld>
  <p:clrMapOvr>
    <a:masterClrMapping/>
  </p:clrMapOvr>
  <mc:AlternateContent xmlns:mc="http://schemas.openxmlformats.org/markup-compatibility/2006" xmlns:p14="http://schemas.microsoft.com/office/powerpoint/2010/main">
    <mc:Choice Requires="p14">
      <p:transition spd="slow" p14:dur="2000" advTm="7077"/>
    </mc:Choice>
    <mc:Fallback xmlns="">
      <p:transition spd="slow" advTm="707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4000" dirty="0" smtClean="0">
                <a:latin typeface="Futura UC Davis Book" panose="020B0502020204020303" pitchFamily="34" charset="0"/>
              </a:rPr>
              <a:t>Ohio State University</a:t>
            </a:r>
            <a:br>
              <a:rPr lang="en-US" sz="4000" dirty="0" smtClean="0">
                <a:latin typeface="Futura UC Davis Book" panose="020B0502020204020303" pitchFamily="34" charset="0"/>
              </a:rPr>
            </a:br>
            <a:r>
              <a:rPr lang="en-US" sz="4000" dirty="0" smtClean="0">
                <a:latin typeface="Futura UC Davis Book" panose="020B0502020204020303" pitchFamily="34" charset="0"/>
              </a:rPr>
              <a:t>Awards Ceremony</a:t>
            </a:r>
            <a:r>
              <a:rPr lang="en-US" sz="2000" dirty="0" smtClean="0">
                <a:latin typeface="Futura UC Davis Book" panose="020B0502020204020303" pitchFamily="34" charset="0"/>
              </a:rPr>
              <a:t/>
            </a:r>
            <a:br>
              <a:rPr lang="en-US" sz="2000" dirty="0" smtClean="0">
                <a:latin typeface="Futura UC Davis Book" panose="020B0502020204020303" pitchFamily="34" charset="0"/>
              </a:rPr>
            </a:br>
            <a:r>
              <a:rPr lang="en-US" sz="2000" dirty="0" smtClean="0">
                <a:latin typeface="Futura UC Davis Book" panose="020B0502020204020303" pitchFamily="34" charset="0"/>
              </a:rPr>
              <a:t/>
            </a:r>
            <a:br>
              <a:rPr lang="en-US" sz="2000" dirty="0" smtClean="0">
                <a:latin typeface="Futura UC Davis Book" panose="020B0502020204020303" pitchFamily="34" charset="0"/>
              </a:rPr>
            </a:br>
            <a:endParaRPr lang="en-US" sz="2000" dirty="0">
              <a:latin typeface="Futura UC Davis Book" panose="020B0502020204020303" pitchFamily="34" charset="0"/>
            </a:endParaRPr>
          </a:p>
        </p:txBody>
      </p:sp>
      <p:pic>
        <p:nvPicPr>
          <p:cNvPr id="14338" name="Picture 2" descr="M:\Dept\Business Office\Eugenia\CHMS 50th Anniversary\Richard Bell and Joe Smith Picture\140321084251_0001_Page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81200"/>
            <a:ext cx="5651242" cy="44718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18654"/>
      </p:ext>
    </p:extLst>
  </p:cSld>
  <p:clrMapOvr>
    <a:masterClrMapping/>
  </p:clrMapOvr>
  <mc:AlternateContent xmlns:mc="http://schemas.openxmlformats.org/markup-compatibility/2006" xmlns:p14="http://schemas.microsoft.com/office/powerpoint/2010/main">
    <mc:Choice Requires="p14">
      <p:transition spd="slow" p14:dur="2000" advTm="4006"/>
    </mc:Choice>
    <mc:Fallback xmlns="">
      <p:transition spd="slow" advTm="400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Futura UC Davis Book" panose="020B0502020204020303" pitchFamily="34" charset="0"/>
              </a:rPr>
              <a:t>Baton Rouge Refinery – Esso Standard Oil Company</a:t>
            </a:r>
            <a:br>
              <a:rPr lang="en-US" sz="2800" dirty="0" smtClean="0">
                <a:latin typeface="Futura UC Davis Book" panose="020B0502020204020303" pitchFamily="34" charset="0"/>
              </a:rPr>
            </a:br>
            <a:r>
              <a:rPr lang="en-US" sz="2800" dirty="0" smtClean="0">
                <a:latin typeface="Futura UC Davis Book" panose="020B0502020204020303" pitchFamily="34" charset="0"/>
              </a:rPr>
              <a:t>April 18, 1955</a:t>
            </a:r>
            <a:endParaRPr lang="en-US" sz="2800" dirty="0">
              <a:latin typeface="Futura UC Davis Book" panose="020B0502020204020303" pitchFamily="34" charset="0"/>
            </a:endParaRPr>
          </a:p>
        </p:txBody>
      </p:sp>
      <p:pic>
        <p:nvPicPr>
          <p:cNvPr id="13314" name="Picture 2" descr="M:\Dept\Business Office\Eugenia\CHMS 50th Anniversary\Richard Bell and Joe Smith Picture\140407105850_0001_Page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 r="-52" b="24891"/>
          <a:stretch/>
        </p:blipFill>
        <p:spPr bwMode="auto">
          <a:xfrm>
            <a:off x="990601" y="1905000"/>
            <a:ext cx="7086600" cy="45374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92182"/>
      </p:ext>
    </p:extLst>
  </p:cSld>
  <p:clrMapOvr>
    <a:masterClrMapping/>
  </p:clrMapOvr>
  <mc:AlternateContent xmlns:mc="http://schemas.openxmlformats.org/markup-compatibility/2006" xmlns:p14="http://schemas.microsoft.com/office/powerpoint/2010/main">
    <mc:Choice Requires="p14">
      <p:transition spd="slow" p14:dur="2000" advTm="3703"/>
    </mc:Choice>
    <mc:Fallback xmlns="">
      <p:transition spd="slow" advTm="370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295400"/>
          </a:xfrm>
        </p:spPr>
        <p:txBody>
          <a:bodyPr>
            <a:noAutofit/>
          </a:bodyPr>
          <a:lstStyle/>
          <a:p>
            <a:r>
              <a:rPr lang="en-US" sz="2800" dirty="0" smtClean="0">
                <a:latin typeface="Futura UC Davis Book" panose="020B0502020204020303" pitchFamily="34" charset="0"/>
              </a:rPr>
              <a:t>Universal Oil Products</a:t>
            </a:r>
            <a:br>
              <a:rPr lang="en-US" sz="2800" dirty="0" smtClean="0">
                <a:latin typeface="Futura UC Davis Book" panose="020B0502020204020303" pitchFamily="34" charset="0"/>
              </a:rPr>
            </a:br>
            <a:r>
              <a:rPr lang="en-US" sz="2800" dirty="0" smtClean="0">
                <a:latin typeface="Futura UC Davis Book" panose="020B0502020204020303" pitchFamily="34" charset="0"/>
              </a:rPr>
              <a:t>Des Plaines, Illinois</a:t>
            </a:r>
            <a:br>
              <a:rPr lang="en-US" sz="2800" dirty="0" smtClean="0">
                <a:latin typeface="Futura UC Davis Book" panose="020B0502020204020303" pitchFamily="34" charset="0"/>
              </a:rPr>
            </a:br>
            <a:r>
              <a:rPr lang="en-US" sz="2800" dirty="0" smtClean="0">
                <a:latin typeface="Futura UC Davis Book" panose="020B0502020204020303" pitchFamily="34" charset="0"/>
              </a:rPr>
              <a:t>July 1961</a:t>
            </a:r>
            <a:endParaRPr lang="en-US" sz="2800" dirty="0">
              <a:latin typeface="Futura UC Davis Book" panose="020B0502020204020303" pitchFamily="34" charset="0"/>
            </a:endParaRPr>
          </a:p>
        </p:txBody>
      </p:sp>
      <p:pic>
        <p:nvPicPr>
          <p:cNvPr id="16386" name="Picture 2" descr="M:\Dept\Business Office\Eugenia\CHMS 50th Anniversary\Richard Bell and Joe Smith Picture\140407145249_0001_Pag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668690"/>
            <a:ext cx="3368165" cy="48144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48958"/>
      </p:ext>
    </p:extLst>
  </p:cSld>
  <p:clrMapOvr>
    <a:masterClrMapping/>
  </p:clrMapOvr>
  <mc:AlternateContent xmlns:mc="http://schemas.openxmlformats.org/markup-compatibility/2006" xmlns:p14="http://schemas.microsoft.com/office/powerpoint/2010/main">
    <mc:Choice Requires="p14">
      <p:transition spd="slow" p14:dur="2000" advTm="4260"/>
    </mc:Choice>
    <mc:Fallback xmlns="">
      <p:transition spd="slow" advTm="426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878</TotalTime>
  <Words>446</Words>
  <Application>Microsoft Office PowerPoint</Application>
  <PresentationFormat>On-screen Show (4:3)</PresentationFormat>
  <Paragraphs>46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Joseph M Smith 1916 - 2009</vt:lpstr>
      <vt:lpstr>Joe Mauk Smith </vt:lpstr>
      <vt:lpstr>“Mr. Chemical Engineering”</vt:lpstr>
      <vt:lpstr>Founding Chair  Chemical Engineering Department</vt:lpstr>
      <vt:lpstr>Introduction to Chemical Engineering Thermodynamics J.M. Smith</vt:lpstr>
      <vt:lpstr>Professor Emeritus</vt:lpstr>
      <vt:lpstr>Ohio State University Awards Ceremony  </vt:lpstr>
      <vt:lpstr>Baton Rouge Refinery – Esso Standard Oil Company April 18, 1955</vt:lpstr>
      <vt:lpstr>Universal Oil Products Des Plaines, Illinois July 1961</vt:lpstr>
      <vt:lpstr>Bartlesville Petroleum Plant June 1965</vt:lpstr>
      <vt:lpstr>Presenting a Scholarship Award August 24, 1971</vt:lpstr>
      <vt:lpstr>A scholar of international stature, yet a warm, and sensitive person who thoroughly enjoyed the company of others A very charismatic leader who knew how to motivate people  </vt:lpstr>
      <vt:lpstr>Joe’s work gained recognition through his major textbook, his journal publications, and the prominence of his former students</vt:lpstr>
      <vt:lpstr>Elected to the National academy of Engineering 1975</vt:lpstr>
      <vt:lpstr>Joe always motivated his students by giving Praise for Work Well Done</vt:lpstr>
      <vt:lpstr> Joe was arguably the most influential educator in the history of chemical engineering</vt:lpstr>
      <vt:lpstr>  Joe Smith retired in1986, but remained a highly visible presence in the department </vt:lpstr>
      <vt:lpstr>Joe’s 90th Birthday Party UCD – February 2006</vt:lpstr>
      <vt:lpstr>Joe and Essie Smith Endowed Chair </vt:lpstr>
      <vt:lpstr>Joe Smith Distinguished Lecture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A Ramirez</dc:creator>
  <cp:lastModifiedBy>Terri A Ramirez</cp:lastModifiedBy>
  <cp:revision>39</cp:revision>
  <dcterms:created xsi:type="dcterms:W3CDTF">2014-04-07T18:01:48Z</dcterms:created>
  <dcterms:modified xsi:type="dcterms:W3CDTF">2014-04-21T23:28:31Z</dcterms:modified>
</cp:coreProperties>
</file>