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56" r:id="rId2"/>
    <p:sldId id="257" r:id="rId3"/>
    <p:sldId id="260" r:id="rId4"/>
    <p:sldId id="261" r:id="rId5"/>
    <p:sldId id="275" r:id="rId6"/>
    <p:sldId id="276" r:id="rId7"/>
    <p:sldId id="342" r:id="rId8"/>
    <p:sldId id="263" r:id="rId9"/>
    <p:sldId id="274" r:id="rId10"/>
    <p:sldId id="340" r:id="rId11"/>
    <p:sldId id="264" r:id="rId12"/>
    <p:sldId id="341" r:id="rId13"/>
    <p:sldId id="265" r:id="rId14"/>
    <p:sldId id="266" r:id="rId15"/>
    <p:sldId id="273" r:id="rId16"/>
    <p:sldId id="339" r:id="rId17"/>
    <p:sldId id="269" r:id="rId18"/>
    <p:sldId id="270" r:id="rId19"/>
    <p:sldId id="343" r:id="rId20"/>
    <p:sldId id="271" r:id="rId21"/>
    <p:sldId id="272" r:id="rId22"/>
  </p:sldIdLst>
  <p:sldSz cx="18288000" cy="10287000"/>
  <p:notesSz cx="6858000" cy="9144000"/>
  <p:embeddedFontLst>
    <p:embeddedFont>
      <p:font typeface="Alegreya Sans SC Bold" pitchFamily="2" charset="0"/>
      <p:regular r:id="rId24"/>
      <p:bold r:id="rId25"/>
    </p:embeddedFont>
    <p:embeddedFont>
      <p:font typeface="Amatic SC Bold" pitchFamily="2" charset="-79"/>
      <p:regular r:id="rId26"/>
      <p:bold r:id="rId27"/>
    </p:embeddedFont>
    <p:embeddedFont>
      <p:font typeface="Arsenal" pitchFamily="2" charset="77"/>
      <p:regular r:id="rId28"/>
    </p:embeddedFont>
    <p:embeddedFont>
      <p:font typeface="Arsenal Bold" pitchFamily="2" charset="77"/>
      <p:regular r:id="rId29"/>
      <p:bold r:id="rId30"/>
    </p:embeddedFont>
    <p:embeddedFont>
      <p:font typeface="Beach Resort" panose="02000500000000000000" pitchFamily="2" charset="77"/>
      <p:regular r:id="rId31"/>
    </p:embeddedFont>
    <p:embeddedFont>
      <p:font typeface="Bebas Neue" panose="020F0502020204030204" pitchFamily="34" charset="0"/>
      <p:regular r:id="rId32"/>
      <p:bold r:id="rId33"/>
      <p:italic r:id="rId34"/>
      <p:boldItalic r:id="rId35"/>
    </p:embeddedFont>
    <p:embeddedFont>
      <p:font typeface="Bebas Neue Bold" panose="020B0606020202050201" pitchFamily="34" charset="77"/>
      <p:regular r:id="rId36"/>
      <p:bold r:id="rId37"/>
    </p:embeddedFont>
    <p:embeddedFont>
      <p:font typeface="Calibri" panose="020F0502020204030204" pitchFamily="34" charset="0"/>
      <p:regular r:id="rId38"/>
      <p:bold r:id="rId39"/>
      <p:italic r:id="rId40"/>
      <p:boldItalic r:id="rId41"/>
    </p:embeddedFont>
    <p:embeddedFont>
      <p:font typeface="Lato" panose="020F0502020204030203" pitchFamily="34" charset="0"/>
      <p:regular r:id="rId42"/>
    </p:embeddedFont>
    <p:embeddedFont>
      <p:font typeface="Lato Bold" panose="020F0502020204030203" pitchFamily="34" charset="0"/>
      <p:regular r:id="rId43"/>
      <p:bold r:id="rId44"/>
    </p:embeddedFont>
    <p:embeddedFont>
      <p:font typeface="Lato Italics" panose="020F0502020204030203" pitchFamily="34" charset="0"/>
      <p:regular r:id="rId45"/>
      <p:italic r:id="rId46"/>
    </p:embeddedFont>
    <p:embeddedFont>
      <p:font typeface="Lemon Tuesday" panose="02000506040000020004" pitchFamily="2" charset="77"/>
      <p:regular r:id="rId47"/>
    </p:embeddedFont>
    <p:embeddedFont>
      <p:font typeface="Playlist Script" pitchFamily="2" charset="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392" autoAdjust="0"/>
    <p:restoredTop sz="71813" autoAdjust="0"/>
  </p:normalViewPr>
  <p:slideViewPr>
    <p:cSldViewPr>
      <p:cViewPr varScale="1">
        <p:scale>
          <a:sx n="41" d="100"/>
          <a:sy n="41" d="100"/>
        </p:scale>
        <p:origin x="712"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font" Target="fonts/font24.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6.fntdata"/><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font" Target="fonts/font21.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font" Target="fonts/font25.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font" Target="fonts/font23.fntdata"/><Relationship Id="rId20" Type="http://schemas.openxmlformats.org/officeDocument/2006/relationships/slide" Target="slides/slide19.xml"/><Relationship Id="rId41"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8C7782-A7AE-2E45-9474-1E6AF45CF9F8}" type="datetimeFigureOut">
              <a:rPr lang="en-US" smtClean="0"/>
              <a:t>4/9/20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BC570F-015E-B549-A17C-2A3E1034EA3F}" type="slidenum">
              <a:rPr lang="en-US" smtClean="0"/>
              <a:t>‹#›</a:t>
            </a:fld>
            <a:endParaRPr lang="en-US"/>
          </a:p>
        </p:txBody>
      </p:sp>
    </p:spTree>
    <p:extLst>
      <p:ext uri="{BB962C8B-B14F-4D97-AF65-F5344CB8AC3E}">
        <p14:creationId xmlns:p14="http://schemas.microsoft.com/office/powerpoint/2010/main" val="2464293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Hi everyone! Congrats on your acceptance into UC Davis! This is a monumental achievement, so I hope that you and your family are proud!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As you watch this presentation, there will be audio on every slide, so when the audio is finished, be sure to manually click to the next slide. </a:t>
            </a:r>
            <a:endParaRPr lang="en-US" dirty="0"/>
          </a:p>
        </p:txBody>
      </p:sp>
      <p:sp>
        <p:nvSpPr>
          <p:cNvPr id="4" name="Slide Number Placeholder 3"/>
          <p:cNvSpPr>
            <a:spLocks noGrp="1"/>
          </p:cNvSpPr>
          <p:nvPr>
            <p:ph type="sldNum" sz="quarter" idx="5"/>
          </p:nvPr>
        </p:nvSpPr>
        <p:spPr/>
        <p:txBody>
          <a:bodyPr/>
          <a:lstStyle/>
          <a:p>
            <a:fld id="{01DC13B8-6E6D-6241-9C4F-C324E1FF4DF9}" type="slidenum">
              <a:rPr lang="en-US" smtClean="0"/>
              <a:t>1</a:t>
            </a:fld>
            <a:endParaRPr lang="en-US"/>
          </a:p>
        </p:txBody>
      </p:sp>
    </p:spTree>
    <p:extLst>
      <p:ext uri="{BB962C8B-B14F-4D97-AF65-F5344CB8AC3E}">
        <p14:creationId xmlns:p14="http://schemas.microsoft.com/office/powerpoint/2010/main" val="27497394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Transferable skills! Classics will teach you how to research and analyze challenging topics, how to formulate powerful questions, how to articulate ideas, how to write and think under pressure, and more. If you have any doubts, just look at Dr. Anthony </a:t>
            </a:r>
            <a:r>
              <a:rPr lang="en-US" sz="1200" b="0" i="0" u="none" strike="noStrike" kern="1200" dirty="0" err="1">
                <a:solidFill>
                  <a:schemeClr val="tx1"/>
                </a:solidFill>
                <a:effectLst/>
                <a:latin typeface="+mn-lt"/>
                <a:ea typeface="+mn-ea"/>
                <a:cs typeface="+mn-cs"/>
              </a:rPr>
              <a:t>Fauci</a:t>
            </a:r>
            <a:r>
              <a:rPr lang="en-US" sz="1200" b="0" i="0" u="none" strike="noStrike" kern="1200" dirty="0">
                <a:solidFill>
                  <a:schemeClr val="tx1"/>
                </a:solidFill>
                <a:effectLst/>
                <a:latin typeface="+mn-lt"/>
                <a:ea typeface="+mn-ea"/>
                <a:cs typeface="+mn-cs"/>
              </a:rPr>
              <a:t>, the director of the National Institute of Allergy and Infectious Diseases, who is one of the leading members of the White House Coronavirus task force and was a Classics major! </a:t>
            </a:r>
            <a:endParaRPr lang="en-US" dirty="0"/>
          </a:p>
        </p:txBody>
      </p:sp>
      <p:sp>
        <p:nvSpPr>
          <p:cNvPr id="4" name="Slide Number Placeholder 3"/>
          <p:cNvSpPr>
            <a:spLocks noGrp="1"/>
          </p:cNvSpPr>
          <p:nvPr>
            <p:ph type="sldNum" sz="quarter" idx="5"/>
          </p:nvPr>
        </p:nvSpPr>
        <p:spPr/>
        <p:txBody>
          <a:bodyPr/>
          <a:lstStyle/>
          <a:p>
            <a:fld id="{8EBC570F-015E-B549-A17C-2A3E1034EA3F}" type="slidenum">
              <a:rPr lang="en-US" smtClean="0"/>
              <a:t>10</a:t>
            </a:fld>
            <a:endParaRPr lang="en-US"/>
          </a:p>
        </p:txBody>
      </p:sp>
    </p:spTree>
    <p:extLst>
      <p:ext uri="{BB962C8B-B14F-4D97-AF65-F5344CB8AC3E}">
        <p14:creationId xmlns:p14="http://schemas.microsoft.com/office/powerpoint/2010/main" val="845992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There are so many skills you gain through the Classics program beyond language acquisition.  </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Language/translation skills: Why not impress your family, friends, and secret admirers by telling them that you can indeed read Vergil in the original Latin and Homer in the original Greek? Learning Latin and Greek in particular provides incredible insight into the formation of English and the technical vocabulary of science, medicine and law. </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Qualitative analysis: Classics courses provide ample experience for students to analyze texts and arguments for meaning, depth, and coherence. In this major, you learn how to decide what intellectual tools are best suited to accomplish a given task. </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Written Communication: It is important that you know how to persuasively articulate your thoughts in the professional world. Responding to literary and historical texts in Classics courses will sharpen your written communication expertise, and the upper division courses work together to develop powerful argumentative skills. </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Reading Comprehension: In the professional world, it is important to understand written communications accurately. Carefully examining ancient texts that delve deep into foundational human concepts will sharpen your reading comprehension and help you to understand nuanced arguments with precision. </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Critical Thinking: It is crucial that you know how to analyze issues in society. Classics courses teach you how to ask productive questions and how to think about the world through someone else's eyes. The past helps you interrogate the present, while the present helps us interrogate the past. </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Growth mindset: It is difficult to learn the nuances of a new language. Studying Greek or Latin in your Classics major demonstrates self-motivation and reveals an ability to push through challenges and receive constant feedback with a growth mindset. It demonstrates your exceptional level of commitment to law, medical or graduate schools, as well as potential employers. </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One point I want you to remember is that your major doesn’t equal your career. Always think about what skills you want to sharpen.  </a:t>
            </a:r>
          </a:p>
        </p:txBody>
      </p:sp>
      <p:sp>
        <p:nvSpPr>
          <p:cNvPr id="4" name="Slide Number Placeholder 3"/>
          <p:cNvSpPr>
            <a:spLocks noGrp="1"/>
          </p:cNvSpPr>
          <p:nvPr>
            <p:ph type="sldNum" sz="quarter" idx="5"/>
          </p:nvPr>
        </p:nvSpPr>
        <p:spPr/>
        <p:txBody>
          <a:bodyPr/>
          <a:lstStyle/>
          <a:p>
            <a:fld id="{8EBC570F-015E-B549-A17C-2A3E1034EA3F}" type="slidenum">
              <a:rPr lang="en-US" smtClean="0"/>
              <a:t>11</a:t>
            </a:fld>
            <a:endParaRPr lang="en-US"/>
          </a:p>
        </p:txBody>
      </p:sp>
    </p:spTree>
    <p:extLst>
      <p:ext uri="{BB962C8B-B14F-4D97-AF65-F5344CB8AC3E}">
        <p14:creationId xmlns:p14="http://schemas.microsoft.com/office/powerpoint/2010/main" val="2265751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With a Classics degree, you’ll be able to pursue anything and everything! </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Look on our orientation tab on the Classics website to read an article titled: “What can I do with a Classical Civilization major?” </a:t>
            </a:r>
          </a:p>
          <a:p>
            <a:endParaRPr lang="en-US" dirty="0"/>
          </a:p>
        </p:txBody>
      </p:sp>
      <p:sp>
        <p:nvSpPr>
          <p:cNvPr id="4" name="Slide Number Placeholder 3"/>
          <p:cNvSpPr>
            <a:spLocks noGrp="1"/>
          </p:cNvSpPr>
          <p:nvPr>
            <p:ph type="sldNum" sz="quarter" idx="5"/>
          </p:nvPr>
        </p:nvSpPr>
        <p:spPr/>
        <p:txBody>
          <a:bodyPr/>
          <a:lstStyle/>
          <a:p>
            <a:fld id="{8EBC570F-015E-B549-A17C-2A3E1034EA3F}" type="slidenum">
              <a:rPr lang="en-US" smtClean="0"/>
              <a:t>12</a:t>
            </a:fld>
            <a:endParaRPr lang="en-US"/>
          </a:p>
        </p:txBody>
      </p:sp>
    </p:spTree>
    <p:extLst>
      <p:ext uri="{BB962C8B-B14F-4D97-AF65-F5344CB8AC3E}">
        <p14:creationId xmlns:p14="http://schemas.microsoft.com/office/powerpoint/2010/main" val="832741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Some notes on language placement: If you have prior background in Greek or Latin, you may consider taking the placement test through the Davis Language Center. Please be sure to speak to the College of Letters &amp; Science advisor about this during your remote advising appointment, especially if you have AP/IB exam credit in Latin/Greek. </a:t>
            </a:r>
            <a:endParaRPr lang="en-US" dirty="0"/>
          </a:p>
        </p:txBody>
      </p:sp>
      <p:sp>
        <p:nvSpPr>
          <p:cNvPr id="4" name="Slide Number Placeholder 3"/>
          <p:cNvSpPr>
            <a:spLocks noGrp="1"/>
          </p:cNvSpPr>
          <p:nvPr>
            <p:ph type="sldNum" sz="quarter" idx="5"/>
          </p:nvPr>
        </p:nvSpPr>
        <p:spPr/>
        <p:txBody>
          <a:bodyPr/>
          <a:lstStyle/>
          <a:p>
            <a:fld id="{8EBC570F-015E-B549-A17C-2A3E1034EA3F}" type="slidenum">
              <a:rPr lang="en-US" smtClean="0"/>
              <a:t>13</a:t>
            </a:fld>
            <a:endParaRPr lang="en-US"/>
          </a:p>
        </p:txBody>
      </p:sp>
    </p:spTree>
    <p:extLst>
      <p:ext uri="{BB962C8B-B14F-4D97-AF65-F5344CB8AC3E}">
        <p14:creationId xmlns:p14="http://schemas.microsoft.com/office/powerpoint/2010/main" val="566373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As promised, let’s talk a little bit about study abroad. On the next slide is a mini testimonial by Ethan, a Classics major, who studied abroad at the Intercollegiate Center for Classical Studies in Rome. Be sure to pause the video and read about his experience! </a:t>
            </a:r>
            <a:endParaRPr lang="en-US" dirty="0"/>
          </a:p>
        </p:txBody>
      </p:sp>
      <p:sp>
        <p:nvSpPr>
          <p:cNvPr id="4" name="Slide Number Placeholder 3"/>
          <p:cNvSpPr>
            <a:spLocks noGrp="1"/>
          </p:cNvSpPr>
          <p:nvPr>
            <p:ph type="sldNum" sz="quarter" idx="5"/>
          </p:nvPr>
        </p:nvSpPr>
        <p:spPr/>
        <p:txBody>
          <a:bodyPr/>
          <a:lstStyle/>
          <a:p>
            <a:fld id="{8EBC570F-015E-B549-A17C-2A3E1034EA3F}" type="slidenum">
              <a:rPr lang="en-US" smtClean="0"/>
              <a:t>14</a:t>
            </a:fld>
            <a:endParaRPr lang="en-US"/>
          </a:p>
        </p:txBody>
      </p:sp>
    </p:spTree>
    <p:extLst>
      <p:ext uri="{BB962C8B-B14F-4D97-AF65-F5344CB8AC3E}">
        <p14:creationId xmlns:p14="http://schemas.microsoft.com/office/powerpoint/2010/main" val="650308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If you have questions about study abroad, visit </a:t>
            </a:r>
            <a:r>
              <a:rPr lang="en-US" sz="1200" b="0" i="0" u="none" strike="noStrike" kern="1200" dirty="0" err="1">
                <a:solidFill>
                  <a:schemeClr val="tx1"/>
                </a:solidFill>
                <a:effectLst/>
                <a:latin typeface="+mn-lt"/>
                <a:ea typeface="+mn-ea"/>
                <a:cs typeface="+mn-cs"/>
              </a:rPr>
              <a:t>globallearning.ucdavis.edu</a:t>
            </a:r>
            <a:r>
              <a:rPr lang="en-US" sz="1200" b="0" i="0" u="none" strike="noStrike"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8EBC570F-015E-B549-A17C-2A3E1034EA3F}" type="slidenum">
              <a:rPr lang="en-US" smtClean="0"/>
              <a:t>16</a:t>
            </a:fld>
            <a:endParaRPr lang="en-US"/>
          </a:p>
        </p:txBody>
      </p:sp>
    </p:spTree>
    <p:extLst>
      <p:ext uri="{BB962C8B-B14F-4D97-AF65-F5344CB8AC3E}">
        <p14:creationId xmlns:p14="http://schemas.microsoft.com/office/powerpoint/2010/main" val="385597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If studying abroad isn’t really your cup of tea, there are still endless internship opportunities available to you at UCD. To name a couple, be sure to look into the UC Sacramento Center and Washington Program! These are internships that take place in the capitals of the state and country! You definitely don’t need to be a Political Science major or whatever to participate – there are many humanities and language-based internships available through these programs too. </a:t>
            </a:r>
            <a:endParaRPr lang="en-US" dirty="0"/>
          </a:p>
        </p:txBody>
      </p:sp>
      <p:sp>
        <p:nvSpPr>
          <p:cNvPr id="4" name="Slide Number Placeholder 3"/>
          <p:cNvSpPr>
            <a:spLocks noGrp="1"/>
          </p:cNvSpPr>
          <p:nvPr>
            <p:ph type="sldNum" sz="quarter" idx="5"/>
          </p:nvPr>
        </p:nvSpPr>
        <p:spPr/>
        <p:txBody>
          <a:bodyPr/>
          <a:lstStyle/>
          <a:p>
            <a:fld id="{8EBC570F-015E-B549-A17C-2A3E1034EA3F}" type="slidenum">
              <a:rPr lang="en-US" smtClean="0"/>
              <a:t>17</a:t>
            </a:fld>
            <a:endParaRPr lang="en-US"/>
          </a:p>
        </p:txBody>
      </p:sp>
    </p:spTree>
    <p:extLst>
      <p:ext uri="{BB962C8B-B14F-4D97-AF65-F5344CB8AC3E}">
        <p14:creationId xmlns:p14="http://schemas.microsoft.com/office/powerpoint/2010/main" val="2486611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On campus, there are also other opportunities for you to get involved. Sproul hall offers language tutoring at all levels, and there are many clubs that you can join to meet more people and form friendships, such as the Classical Studies Association. Check out </a:t>
            </a:r>
            <a:r>
              <a:rPr lang="en-US" sz="1200" b="0" i="0" u="none" strike="noStrike" kern="1200" dirty="0" err="1">
                <a:solidFill>
                  <a:schemeClr val="tx1"/>
                </a:solidFill>
                <a:effectLst/>
                <a:latin typeface="+mn-lt"/>
                <a:ea typeface="+mn-ea"/>
                <a:cs typeface="+mn-cs"/>
              </a:rPr>
              <a:t>csi.ucdavis.edu</a:t>
            </a:r>
            <a:r>
              <a:rPr lang="en-US" sz="1200" b="0" i="0" u="none" strike="noStrike" kern="1200" dirty="0">
                <a:solidFill>
                  <a:schemeClr val="tx1"/>
                </a:solidFill>
                <a:effectLst/>
                <a:latin typeface="+mn-lt"/>
                <a:ea typeface="+mn-ea"/>
                <a:cs typeface="+mn-cs"/>
              </a:rPr>
              <a:t> for a fuller list of the student organizations at UCD. </a:t>
            </a:r>
            <a:endParaRPr lang="en-US" dirty="0"/>
          </a:p>
        </p:txBody>
      </p:sp>
      <p:sp>
        <p:nvSpPr>
          <p:cNvPr id="4" name="Slide Number Placeholder 3"/>
          <p:cNvSpPr>
            <a:spLocks noGrp="1"/>
          </p:cNvSpPr>
          <p:nvPr>
            <p:ph type="sldNum" sz="quarter" idx="5"/>
          </p:nvPr>
        </p:nvSpPr>
        <p:spPr/>
        <p:txBody>
          <a:bodyPr/>
          <a:lstStyle/>
          <a:p>
            <a:fld id="{8EBC570F-015E-B549-A17C-2A3E1034EA3F}" type="slidenum">
              <a:rPr lang="en-US" smtClean="0"/>
              <a:t>18</a:t>
            </a:fld>
            <a:endParaRPr lang="en-US"/>
          </a:p>
        </p:txBody>
      </p:sp>
    </p:spTree>
    <p:extLst>
      <p:ext uri="{BB962C8B-B14F-4D97-AF65-F5344CB8AC3E}">
        <p14:creationId xmlns:p14="http://schemas.microsoft.com/office/powerpoint/2010/main" val="13446163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if are an avid Instagram user, make sure you go follow us @</a:t>
            </a:r>
            <a:r>
              <a:rPr lang="en-US" dirty="0" err="1"/>
              <a:t>ucdlanglit</a:t>
            </a:r>
            <a:r>
              <a:rPr lang="en-US" dirty="0"/>
              <a:t> to stay connected and updated!</a:t>
            </a:r>
          </a:p>
        </p:txBody>
      </p:sp>
      <p:sp>
        <p:nvSpPr>
          <p:cNvPr id="4" name="Slide Number Placeholder 3"/>
          <p:cNvSpPr>
            <a:spLocks noGrp="1"/>
          </p:cNvSpPr>
          <p:nvPr>
            <p:ph type="sldNum" sz="quarter" idx="5"/>
          </p:nvPr>
        </p:nvSpPr>
        <p:spPr/>
        <p:txBody>
          <a:bodyPr/>
          <a:lstStyle/>
          <a:p>
            <a:fld id="{8EBC570F-015E-B549-A17C-2A3E1034EA3F}" type="slidenum">
              <a:rPr lang="en-US" smtClean="0"/>
              <a:t>19</a:t>
            </a:fld>
            <a:endParaRPr lang="en-US"/>
          </a:p>
        </p:txBody>
      </p:sp>
    </p:spTree>
    <p:extLst>
      <p:ext uri="{BB962C8B-B14F-4D97-AF65-F5344CB8AC3E}">
        <p14:creationId xmlns:p14="http://schemas.microsoft.com/office/powerpoint/2010/main" val="1094520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And lastly, here are some pictures of our Classics community. The faculty and staff are all here to support you and celebrate your achievements. We look forward to what you will accomplish here in the Classics program! </a:t>
            </a:r>
            <a:endParaRPr lang="en-US" dirty="0"/>
          </a:p>
        </p:txBody>
      </p:sp>
      <p:sp>
        <p:nvSpPr>
          <p:cNvPr id="4" name="Slide Number Placeholder 3"/>
          <p:cNvSpPr>
            <a:spLocks noGrp="1"/>
          </p:cNvSpPr>
          <p:nvPr>
            <p:ph type="sldNum" sz="quarter" idx="5"/>
          </p:nvPr>
        </p:nvSpPr>
        <p:spPr/>
        <p:txBody>
          <a:bodyPr/>
          <a:lstStyle/>
          <a:p>
            <a:fld id="{8EBC570F-015E-B549-A17C-2A3E1034EA3F}" type="slidenum">
              <a:rPr lang="en-US" smtClean="0"/>
              <a:t>20</a:t>
            </a:fld>
            <a:endParaRPr lang="en-US"/>
          </a:p>
        </p:txBody>
      </p:sp>
    </p:spTree>
    <p:extLst>
      <p:ext uri="{BB962C8B-B14F-4D97-AF65-F5344CB8AC3E}">
        <p14:creationId xmlns:p14="http://schemas.microsoft.com/office/powerpoint/2010/main" val="2548789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If you are watching this presentation, chances are that you are part of the Languages &amp; Literatures community! </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Sometimes we just call ourselves “</a:t>
            </a:r>
            <a:r>
              <a:rPr lang="en-US" sz="1200" b="0" i="0" u="none" strike="noStrike" kern="1200" dirty="0" err="1">
                <a:solidFill>
                  <a:schemeClr val="tx1"/>
                </a:solidFill>
                <a:effectLst/>
                <a:latin typeface="+mn-lt"/>
                <a:ea typeface="+mn-ea"/>
                <a:cs typeface="+mn-cs"/>
              </a:rPr>
              <a:t>LangLit</a:t>
            </a:r>
            <a:r>
              <a:rPr lang="en-US" sz="1200" b="0" i="0" u="none" strike="noStrike" kern="1200" dirty="0">
                <a:solidFill>
                  <a:schemeClr val="tx1"/>
                </a:solidFill>
                <a:effectLst/>
                <a:latin typeface="+mn-lt"/>
                <a:ea typeface="+mn-ea"/>
                <a:cs typeface="+mn-cs"/>
              </a:rPr>
              <a:t>” for short, and we are a collection of majors and programs at UC Davis focused on the humanities and world languages and cultures!  </a:t>
            </a:r>
          </a:p>
          <a:p>
            <a:endParaRPr lang="en-US" dirty="0"/>
          </a:p>
        </p:txBody>
      </p:sp>
      <p:sp>
        <p:nvSpPr>
          <p:cNvPr id="4" name="Slide Number Placeholder 3"/>
          <p:cNvSpPr>
            <a:spLocks noGrp="1"/>
          </p:cNvSpPr>
          <p:nvPr>
            <p:ph type="sldNum" sz="quarter" idx="5"/>
          </p:nvPr>
        </p:nvSpPr>
        <p:spPr/>
        <p:txBody>
          <a:bodyPr/>
          <a:lstStyle/>
          <a:p>
            <a:fld id="{8EBC570F-015E-B549-A17C-2A3E1034EA3F}" type="slidenum">
              <a:rPr lang="en-US" smtClean="0"/>
              <a:t>2</a:t>
            </a:fld>
            <a:endParaRPr lang="en-US"/>
          </a:p>
        </p:txBody>
      </p:sp>
    </p:spTree>
    <p:extLst>
      <p:ext uri="{BB962C8B-B14F-4D97-AF65-F5344CB8AC3E}">
        <p14:creationId xmlns:p14="http://schemas.microsoft.com/office/powerpoint/2010/main" val="3036952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BC570F-015E-B549-A17C-2A3E1034EA3F}" type="slidenum">
              <a:rPr lang="en-US" smtClean="0"/>
              <a:t>21</a:t>
            </a:fld>
            <a:endParaRPr lang="en-US"/>
          </a:p>
        </p:txBody>
      </p:sp>
    </p:spTree>
    <p:extLst>
      <p:ext uri="{BB962C8B-B14F-4D97-AF65-F5344CB8AC3E}">
        <p14:creationId xmlns:p14="http://schemas.microsoft.com/office/powerpoint/2010/main" val="4011983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On campus, we are located at Sproul Hall, which is a short walk away from the Shields Library or the Memorial Union/Quad! Fun fact: At 9 floors high, we are one of the tallest buildings in Davis! Super impressive, I know. </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On the right, you’ll see a list of programs within Languages &amp; Literatures, and you probably see your own hopeful major too! Whenever you come by for major advising, you’ll find us on the 2</a:t>
            </a:r>
            <a:r>
              <a:rPr lang="en-US" sz="1200" b="0" i="0" u="none" strike="noStrike" kern="1200" baseline="30000" dirty="0">
                <a:solidFill>
                  <a:schemeClr val="tx1"/>
                </a:solidFill>
                <a:effectLst/>
                <a:latin typeface="+mn-lt"/>
                <a:ea typeface="+mn-ea"/>
                <a:cs typeface="+mn-cs"/>
              </a:rPr>
              <a:t>nd</a:t>
            </a:r>
            <a:r>
              <a:rPr lang="en-US" sz="1200" b="0" i="0" u="none" strike="noStrike" kern="1200" dirty="0">
                <a:solidFill>
                  <a:schemeClr val="tx1"/>
                </a:solidFill>
                <a:effectLst/>
                <a:latin typeface="+mn-lt"/>
                <a:ea typeface="+mn-ea"/>
                <a:cs typeface="+mn-cs"/>
              </a:rPr>
              <a:t> floor, so no strenuous stair climbing, which is good. But don’t worry, the building has an elevator too if you ever want to see a bit of Sacramento from the 9</a:t>
            </a:r>
            <a:r>
              <a:rPr lang="en-US" sz="1200" b="0" i="0" u="none" strike="noStrike" kern="1200" baseline="30000" dirty="0">
                <a:solidFill>
                  <a:schemeClr val="tx1"/>
                </a:solidFill>
                <a:effectLst/>
                <a:latin typeface="+mn-lt"/>
                <a:ea typeface="+mn-ea"/>
                <a:cs typeface="+mn-cs"/>
              </a:rPr>
              <a:t>th</a:t>
            </a:r>
            <a:r>
              <a:rPr lang="en-US" sz="1200" b="0" i="0" u="none" strike="noStrike" kern="1200" dirty="0">
                <a:solidFill>
                  <a:schemeClr val="tx1"/>
                </a:solidFill>
                <a:effectLst/>
                <a:latin typeface="+mn-lt"/>
                <a:ea typeface="+mn-ea"/>
                <a:cs typeface="+mn-cs"/>
              </a:rPr>
              <a:t> floor conference room! </a:t>
            </a:r>
          </a:p>
          <a:p>
            <a:endParaRPr lang="en-US" dirty="0"/>
          </a:p>
        </p:txBody>
      </p:sp>
      <p:sp>
        <p:nvSpPr>
          <p:cNvPr id="4" name="Slide Number Placeholder 3"/>
          <p:cNvSpPr>
            <a:spLocks noGrp="1"/>
          </p:cNvSpPr>
          <p:nvPr>
            <p:ph type="sldNum" sz="quarter" idx="5"/>
          </p:nvPr>
        </p:nvSpPr>
        <p:spPr/>
        <p:txBody>
          <a:bodyPr/>
          <a:lstStyle/>
          <a:p>
            <a:fld id="{8EBC570F-015E-B549-A17C-2A3E1034EA3F}" type="slidenum">
              <a:rPr lang="en-US" smtClean="0"/>
              <a:t>3</a:t>
            </a:fld>
            <a:endParaRPr lang="en-US"/>
          </a:p>
        </p:txBody>
      </p:sp>
    </p:spTree>
    <p:extLst>
      <p:ext uri="{BB962C8B-B14F-4D97-AF65-F5344CB8AC3E}">
        <p14:creationId xmlns:p14="http://schemas.microsoft.com/office/powerpoint/2010/main" val="4105485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Now, let’s be more a little more specific: if you are watching this virtual presentation, you probably signed up for UC Davis as a Classical Civilization major! Or, Classics for short. </a:t>
            </a:r>
            <a:endParaRPr lang="en-US" dirty="0"/>
          </a:p>
        </p:txBody>
      </p:sp>
      <p:sp>
        <p:nvSpPr>
          <p:cNvPr id="4" name="Slide Number Placeholder 3"/>
          <p:cNvSpPr>
            <a:spLocks noGrp="1"/>
          </p:cNvSpPr>
          <p:nvPr>
            <p:ph type="sldNum" sz="quarter" idx="5"/>
          </p:nvPr>
        </p:nvSpPr>
        <p:spPr/>
        <p:txBody>
          <a:bodyPr/>
          <a:lstStyle/>
          <a:p>
            <a:fld id="{8EBC570F-015E-B549-A17C-2A3E1034EA3F}" type="slidenum">
              <a:rPr lang="en-US" smtClean="0"/>
              <a:t>4</a:t>
            </a:fld>
            <a:endParaRPr lang="en-US"/>
          </a:p>
        </p:txBody>
      </p:sp>
    </p:spTree>
    <p:extLst>
      <p:ext uri="{BB962C8B-B14F-4D97-AF65-F5344CB8AC3E}">
        <p14:creationId xmlns:p14="http://schemas.microsoft.com/office/powerpoint/2010/main" val="3852329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Now, you might be wondering who the heck has been speaking this whole time, so let me introduce myself a little bit! I had a little too much fun with my </a:t>
            </a:r>
            <a:r>
              <a:rPr lang="en-US" sz="1200" b="0" i="0" u="none" strike="noStrike" kern="1200" dirty="0" err="1">
                <a:solidFill>
                  <a:schemeClr val="tx1"/>
                </a:solidFill>
                <a:effectLst/>
                <a:latin typeface="+mn-lt"/>
                <a:ea typeface="+mn-ea"/>
                <a:cs typeface="+mn-cs"/>
              </a:rPr>
              <a:t>bitmojis</a:t>
            </a:r>
            <a:r>
              <a:rPr lang="en-US" sz="1200" b="0" i="0" u="none" strike="noStrike" kern="1200" dirty="0">
                <a:solidFill>
                  <a:schemeClr val="tx1"/>
                </a:solidFill>
                <a:effectLst/>
                <a:latin typeface="+mn-lt"/>
                <a:ea typeface="+mn-ea"/>
                <a:cs typeface="+mn-cs"/>
              </a:rPr>
              <a:t>, so apologies in advance. </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Anyway, my name is Lauren Wong, and I am the undergraduate program coordinator and advisor for Classics. If you have more questions after this presentation, feel free to reach out to me through my email on the screen. </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Some fun facts about me: I can spin a basketball on any of my right fingers, I have an unhealthy coffee addiction, and I am actually a UC Davis graduate myself! </a:t>
            </a:r>
          </a:p>
          <a:p>
            <a:endParaRPr lang="en-US" dirty="0"/>
          </a:p>
        </p:txBody>
      </p:sp>
      <p:sp>
        <p:nvSpPr>
          <p:cNvPr id="4" name="Slide Number Placeholder 3"/>
          <p:cNvSpPr>
            <a:spLocks noGrp="1"/>
          </p:cNvSpPr>
          <p:nvPr>
            <p:ph type="sldNum" sz="quarter" idx="5"/>
          </p:nvPr>
        </p:nvSpPr>
        <p:spPr/>
        <p:txBody>
          <a:bodyPr/>
          <a:lstStyle/>
          <a:p>
            <a:fld id="{8EBC570F-015E-B549-A17C-2A3E1034EA3F}" type="slidenum">
              <a:rPr lang="en-US" smtClean="0"/>
              <a:t>5</a:t>
            </a:fld>
            <a:endParaRPr lang="en-US"/>
          </a:p>
        </p:txBody>
      </p:sp>
    </p:spTree>
    <p:extLst>
      <p:ext uri="{BB962C8B-B14F-4D97-AF65-F5344CB8AC3E}">
        <p14:creationId xmlns:p14="http://schemas.microsoft.com/office/powerpoint/2010/main" val="2540233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In terms of my role as your advisor, I am here to explain your major requirements and work with you on developing your academic plan! Beyond the realm of academia, I am here to listen to your questions and experiences, share opportunities for professional development on campus, and help you hope in yourself during challenging times that may come. My door is always open for you, so don’t be afraid to stop by my office in Sproul. </a:t>
            </a:r>
            <a:endParaRPr lang="en-US" dirty="0"/>
          </a:p>
        </p:txBody>
      </p:sp>
      <p:sp>
        <p:nvSpPr>
          <p:cNvPr id="4" name="Slide Number Placeholder 3"/>
          <p:cNvSpPr>
            <a:spLocks noGrp="1"/>
          </p:cNvSpPr>
          <p:nvPr>
            <p:ph type="sldNum" sz="quarter" idx="5"/>
          </p:nvPr>
        </p:nvSpPr>
        <p:spPr/>
        <p:txBody>
          <a:bodyPr/>
          <a:lstStyle/>
          <a:p>
            <a:fld id="{8EBC570F-015E-B549-A17C-2A3E1034EA3F}" type="slidenum">
              <a:rPr lang="en-US" smtClean="0"/>
              <a:t>6</a:t>
            </a:fld>
            <a:endParaRPr lang="en-US"/>
          </a:p>
        </p:txBody>
      </p:sp>
    </p:spTree>
    <p:extLst>
      <p:ext uri="{BB962C8B-B14F-4D97-AF65-F5344CB8AC3E}">
        <p14:creationId xmlns:p14="http://schemas.microsoft.com/office/powerpoint/2010/main" val="2650045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Let’s talk about the Classics program! First of all, what is Classics? </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Classics is the study of the literature, philosophy, art, and history of ancient Greece and Rome, two cultures that continue to exert great influence over our contemporary institutions and modern imaginations. Studying these societies means exploring the complicated richness of antiquity’s enduring legacy and learning how the past shapes our present, even when we may not be aware of it. </a:t>
            </a:r>
          </a:p>
          <a:p>
            <a:endParaRPr lang="en-US" dirty="0"/>
          </a:p>
        </p:txBody>
      </p:sp>
      <p:sp>
        <p:nvSpPr>
          <p:cNvPr id="4" name="Slide Number Placeholder 3"/>
          <p:cNvSpPr>
            <a:spLocks noGrp="1"/>
          </p:cNvSpPr>
          <p:nvPr>
            <p:ph type="sldNum" sz="quarter" idx="5"/>
          </p:nvPr>
        </p:nvSpPr>
        <p:spPr/>
        <p:txBody>
          <a:bodyPr/>
          <a:lstStyle/>
          <a:p>
            <a:fld id="{8EBC570F-015E-B549-A17C-2A3E1034EA3F}" type="slidenum">
              <a:rPr lang="en-US" smtClean="0"/>
              <a:t>7</a:t>
            </a:fld>
            <a:endParaRPr lang="en-US"/>
          </a:p>
        </p:txBody>
      </p:sp>
    </p:spTree>
    <p:extLst>
      <p:ext uri="{BB962C8B-B14F-4D97-AF65-F5344CB8AC3E}">
        <p14:creationId xmlns:p14="http://schemas.microsoft.com/office/powerpoint/2010/main" val="3235057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It would be helpful for you to visit our website, </a:t>
            </a:r>
            <a:r>
              <a:rPr lang="en-US" sz="1200" b="0" i="0" u="none" strike="noStrike" kern="1200" dirty="0" err="1">
                <a:solidFill>
                  <a:schemeClr val="tx1"/>
                </a:solidFill>
                <a:effectLst/>
                <a:latin typeface="+mn-lt"/>
                <a:ea typeface="+mn-ea"/>
                <a:cs typeface="+mn-cs"/>
              </a:rPr>
              <a:t>classics.ucdavis.edu</a:t>
            </a:r>
            <a:r>
              <a:rPr lang="en-US" sz="1200" b="0" i="0" u="none" strike="noStrike" kern="1200" dirty="0">
                <a:solidFill>
                  <a:schemeClr val="tx1"/>
                </a:solidFill>
                <a:effectLst/>
                <a:latin typeface="+mn-lt"/>
                <a:ea typeface="+mn-ea"/>
                <a:cs typeface="+mn-cs"/>
              </a:rPr>
              <a:t>, when you have spare time. Check out the orientation page under the “undergraduate” tab for regular updates. Under the “undergraduate” tab too is a Classics overview page that details the major requirements for Classics major. This will be helpful when it comes time to register for fall classes in the summer.  </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Side note: Be on the lookout for emails from the College of Letters &amp; Science about Aggie 101, Aggie Advising, and Aggie Orientation. These are resources that will help you with course registration questions. Be sure to set up a remote advising appointment with your College of Letters &amp; Science advisors over the summer! </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Back to Classics: You will see the major has two different tracks. Track 1 is Classical and Mediterranean Civilization and Track 2 is Classical Languages and Literatures. </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Most students choose the Classical and Mediterranean Civilization track. It requires two years of study of one ancient language, Latin or Greek, and students select ten courses covering different aspects of ancient Mediterranean civilization. By the end of the major you should be able to read some of the most treasured literary works in world history in their original form, written over 2000 years ago. </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For students who choose the second track, Classical Languages and Literatures, you will study both Latin and Greek, but take fewer ancient civilization courses. This track will unlock ever more material, as you become capable of reading Homer and Plato in Greek, as well as Vergil and Cicero in Latin. </a:t>
            </a:r>
          </a:p>
          <a:p>
            <a:pPr rtl="0" fontAlgn="base"/>
            <a:r>
              <a:rPr lang="en-US" sz="1200" b="0" i="0" u="none" strike="noStrike" kern="1200" dirty="0">
                <a:solidFill>
                  <a:schemeClr val="tx1"/>
                </a:solidFill>
                <a:effectLst/>
                <a:latin typeface="+mn-lt"/>
                <a:ea typeface="+mn-ea"/>
                <a:cs typeface="+mn-cs"/>
              </a:rPr>
              <a:t>Be sure to visit the “people page” on the Classics website and get in contact with one of our faculty advisors, such as Professor Colin Webster. </a:t>
            </a:r>
          </a:p>
          <a:p>
            <a:endParaRPr lang="en-US" dirty="0"/>
          </a:p>
        </p:txBody>
      </p:sp>
      <p:sp>
        <p:nvSpPr>
          <p:cNvPr id="4" name="Slide Number Placeholder 3"/>
          <p:cNvSpPr>
            <a:spLocks noGrp="1"/>
          </p:cNvSpPr>
          <p:nvPr>
            <p:ph type="sldNum" sz="quarter" idx="5"/>
          </p:nvPr>
        </p:nvSpPr>
        <p:spPr/>
        <p:txBody>
          <a:bodyPr/>
          <a:lstStyle/>
          <a:p>
            <a:fld id="{8EBC570F-015E-B549-A17C-2A3E1034EA3F}" type="slidenum">
              <a:rPr lang="en-US" smtClean="0"/>
              <a:t>8</a:t>
            </a:fld>
            <a:endParaRPr lang="en-US"/>
          </a:p>
        </p:txBody>
      </p:sp>
    </p:spTree>
    <p:extLst>
      <p:ext uri="{BB962C8B-B14F-4D97-AF65-F5344CB8AC3E}">
        <p14:creationId xmlns:p14="http://schemas.microsoft.com/office/powerpoint/2010/main" val="1010205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Program highlights... as I already mentioned, you’ll get to learn ancient Greek or Latin (or both)! Both tracks within the major are only about 60-70 units, meaning they are small enough for you to easily double major or minor in another program of your choice at UCD, such as a STEM field, another humanities program, and more! Our small courses provide space for meaningful connections to your other classmates and professor. A bit later in the presentation, I will also talk about study abroad opportunities. </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A Classics major prepares you well for professional and graduate school. This major is the foundation for a broad range of careers in law, medicine, education, journalism, and more. How so you ask? </a:t>
            </a:r>
          </a:p>
          <a:p>
            <a:endParaRPr lang="en-US" dirty="0"/>
          </a:p>
        </p:txBody>
      </p:sp>
      <p:sp>
        <p:nvSpPr>
          <p:cNvPr id="4" name="Slide Number Placeholder 3"/>
          <p:cNvSpPr>
            <a:spLocks noGrp="1"/>
          </p:cNvSpPr>
          <p:nvPr>
            <p:ph type="sldNum" sz="quarter" idx="5"/>
          </p:nvPr>
        </p:nvSpPr>
        <p:spPr/>
        <p:txBody>
          <a:bodyPr/>
          <a:lstStyle/>
          <a:p>
            <a:fld id="{8EBC570F-015E-B549-A17C-2A3E1034EA3F}" type="slidenum">
              <a:rPr lang="en-US" smtClean="0"/>
              <a:t>9</a:t>
            </a:fld>
            <a:endParaRPr lang="en-US"/>
          </a:p>
        </p:txBody>
      </p:sp>
    </p:spTree>
    <p:extLst>
      <p:ext uri="{BB962C8B-B14F-4D97-AF65-F5344CB8AC3E}">
        <p14:creationId xmlns:p14="http://schemas.microsoft.com/office/powerpoint/2010/main" val="4050224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4/9/20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4/9/20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4/9/20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4/9/20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png"/><Relationship Id="rId3" Type="http://schemas.openxmlformats.org/officeDocument/2006/relationships/slideLayout" Target="../slideLayouts/slideLayout7.xml"/><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notesSlide" Target="../notesSlides/notesSlide11.xml"/><Relationship Id="rId9" Type="http://schemas.openxmlformats.org/officeDocument/2006/relationships/image" Target="../media/image24.png"/><Relationship Id="rId1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2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30.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33.jp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2.jpg"/><Relationship Id="rId5" Type="http://schemas.microsoft.com/office/2007/relationships/hdphoto" Target="../media/hdphoto1.wdp"/><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34.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35.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38.jpe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39.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slideLayout" Target="../slideLayouts/slideLayout7.xml"/><Relationship Id="rId7" Type="http://schemas.openxmlformats.org/officeDocument/2006/relationships/image" Target="../media/image42.jpe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1.jpeg"/><Relationship Id="rId11" Type="http://schemas.openxmlformats.org/officeDocument/2006/relationships/image" Target="../media/image3.png"/><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notesSlide" Target="../notesSlides/notesSlide19.xml"/><Relationship Id="rId9"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8.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7.xml"/><Relationship Id="rId7" Type="http://schemas.openxmlformats.org/officeDocument/2006/relationships/image" Target="../media/image11.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notesSlide" Target="../notesSlides/notesSlide5.xm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13.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14.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5.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8.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a:stretch>
            <a:fillRect/>
          </a:stretch>
        </p:blipFill>
        <p:spPr>
          <a:xfrm>
            <a:off x="4499505" y="2017776"/>
            <a:ext cx="7315200" cy="1615736"/>
          </a:xfrm>
          <a:prstGeom prst="rect">
            <a:avLst/>
          </a:prstGeom>
        </p:spPr>
      </p:pic>
      <p:pic>
        <p:nvPicPr>
          <p:cNvPr id="3" name="Picture 3"/>
          <p:cNvPicPr>
            <a:picLocks noChangeAspect="1"/>
          </p:cNvPicPr>
          <p:nvPr/>
        </p:nvPicPr>
        <p:blipFill>
          <a:blip r:embed="rId6"/>
          <a:srcRect/>
          <a:stretch>
            <a:fillRect/>
          </a:stretch>
        </p:blipFill>
        <p:spPr>
          <a:xfrm>
            <a:off x="3186470" y="4936825"/>
            <a:ext cx="11915060" cy="3048270"/>
          </a:xfrm>
          <a:prstGeom prst="rect">
            <a:avLst/>
          </a:prstGeom>
        </p:spPr>
      </p:pic>
      <p:sp>
        <p:nvSpPr>
          <p:cNvPr id="4" name="TextBox 4"/>
          <p:cNvSpPr txBox="1"/>
          <p:nvPr/>
        </p:nvSpPr>
        <p:spPr>
          <a:xfrm>
            <a:off x="11814705" y="2079744"/>
            <a:ext cx="1448467" cy="1339400"/>
          </a:xfrm>
          <a:prstGeom prst="rect">
            <a:avLst/>
          </a:prstGeom>
        </p:spPr>
        <p:txBody>
          <a:bodyPr lIns="0" tIns="0" rIns="0" bIns="0" rtlCol="0" anchor="t">
            <a:spAutoFit/>
          </a:bodyPr>
          <a:lstStyle/>
          <a:p>
            <a:pPr algn="ctr">
              <a:lnSpc>
                <a:spcPts val="10957"/>
              </a:lnSpc>
              <a:spcBef>
                <a:spcPct val="0"/>
              </a:spcBef>
            </a:pPr>
            <a:r>
              <a:rPr lang="en-US" sz="7827">
                <a:solidFill>
                  <a:srgbClr val="002857"/>
                </a:solidFill>
                <a:latin typeface="Beach Resort"/>
              </a:rPr>
              <a:t>to</a:t>
            </a:r>
          </a:p>
        </p:txBody>
      </p:sp>
      <p:pic>
        <p:nvPicPr>
          <p:cNvPr id="5" name="Audio 4">
            <a:hlinkClick r:id="" action="ppaction://media"/>
            <a:extLst>
              <a:ext uri="{FF2B5EF4-FFF2-40B4-BE49-F238E27FC236}">
                <a16:creationId xmlns:a16="http://schemas.microsoft.com/office/drawing/2014/main" id="{1359D1EE-B93A-9442-BD89-AAA303BA208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pic>
        <p:nvPicPr>
          <p:cNvPr id="6" name="Picture 5">
            <a:extLst>
              <a:ext uri="{FF2B5EF4-FFF2-40B4-BE49-F238E27FC236}">
                <a16:creationId xmlns:a16="http://schemas.microsoft.com/office/drawing/2014/main" id="{D45FF9FC-7263-6D4F-80DF-34B3732CE3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06675"/>
            <a:ext cx="5786438" cy="10287000"/>
          </a:xfrm>
          <a:prstGeom prst="rect">
            <a:avLst/>
          </a:prstGeom>
        </p:spPr>
      </p:pic>
      <p:pic>
        <p:nvPicPr>
          <p:cNvPr id="7" name="Picture 6">
            <a:extLst>
              <a:ext uri="{FF2B5EF4-FFF2-40B4-BE49-F238E27FC236}">
                <a16:creationId xmlns:a16="http://schemas.microsoft.com/office/drawing/2014/main" id="{15BA4018-8795-0C4D-976D-4D13B197F9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50938" y="-206675"/>
            <a:ext cx="5786438" cy="10287000"/>
          </a:xfrm>
          <a:prstGeom prst="rect">
            <a:avLst/>
          </a:prstGeom>
        </p:spPr>
      </p:pic>
    </p:spTree>
    <p:extLst>
      <p:ext uri="{BB962C8B-B14F-4D97-AF65-F5344CB8AC3E}">
        <p14:creationId xmlns:p14="http://schemas.microsoft.com/office/powerpoint/2010/main" val="1581793920"/>
      </p:ext>
    </p:extLst>
  </p:cSld>
  <p:clrMapOvr>
    <a:masterClrMapping/>
  </p:clrMapOvr>
  <mc:AlternateContent xmlns:mc="http://schemas.openxmlformats.org/markup-compatibility/2006" xmlns:p14="http://schemas.microsoft.com/office/powerpoint/2010/main">
    <mc:Choice Requires="p14">
      <p:transition spd="slow" p14:dur="2000" advTm="18673"/>
    </mc:Choice>
    <mc:Fallback xmlns="">
      <p:transition spd="slow" advTm="18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56440E-78E6-5640-86AE-42DB268A2510}"/>
              </a:ext>
            </a:extLst>
          </p:cNvPr>
          <p:cNvPicPr>
            <a:picLocks noChangeAspect="1"/>
          </p:cNvPicPr>
          <p:nvPr/>
        </p:nvPicPr>
        <p:blipFill rotWithShape="1">
          <a:blip r:embed="rId5">
            <a:extLst>
              <a:ext uri="{28A0092B-C50C-407E-A947-70E740481C1C}">
                <a14:useLocalDpi xmlns:a14="http://schemas.microsoft.com/office/drawing/2010/main" val="0"/>
              </a:ext>
            </a:extLst>
          </a:blip>
          <a:srcRect l="2879" t="2222" r="2130" b="62221"/>
          <a:stretch/>
        </p:blipFill>
        <p:spPr>
          <a:xfrm>
            <a:off x="1285875" y="1333500"/>
            <a:ext cx="15716249" cy="7620000"/>
          </a:xfrm>
          <a:prstGeom prst="rect">
            <a:avLst/>
          </a:prstGeom>
        </p:spPr>
      </p:pic>
      <p:grpSp>
        <p:nvGrpSpPr>
          <p:cNvPr id="5" name="Group 9">
            <a:extLst>
              <a:ext uri="{FF2B5EF4-FFF2-40B4-BE49-F238E27FC236}">
                <a16:creationId xmlns:a16="http://schemas.microsoft.com/office/drawing/2014/main" id="{725D6CA8-B681-544E-AB0E-1D1688FA68DC}"/>
              </a:ext>
            </a:extLst>
          </p:cNvPr>
          <p:cNvGrpSpPr/>
          <p:nvPr/>
        </p:nvGrpSpPr>
        <p:grpSpPr>
          <a:xfrm>
            <a:off x="0" y="0"/>
            <a:ext cx="18288000" cy="10287000"/>
            <a:chOff x="0" y="0"/>
            <a:chExt cx="4253089" cy="2392363"/>
          </a:xfrm>
          <a:solidFill>
            <a:schemeClr val="accent4">
              <a:lumMod val="75000"/>
            </a:schemeClr>
          </a:solidFill>
        </p:grpSpPr>
        <p:sp>
          <p:nvSpPr>
            <p:cNvPr id="6" name="Freeform 10">
              <a:extLst>
                <a:ext uri="{FF2B5EF4-FFF2-40B4-BE49-F238E27FC236}">
                  <a16:creationId xmlns:a16="http://schemas.microsoft.com/office/drawing/2014/main" id="{941902D5-5DF7-1D47-9F69-693721B27EE8}"/>
                </a:ext>
              </a:extLst>
            </p:cNvPr>
            <p:cNvSpPr/>
            <p:nvPr/>
          </p:nvSpPr>
          <p:spPr>
            <a:xfrm>
              <a:off x="0" y="0"/>
              <a:ext cx="4253089" cy="2392362"/>
            </a:xfrm>
            <a:custGeom>
              <a:avLst/>
              <a:gdLst/>
              <a:ahLst/>
              <a:cxnLst/>
              <a:rect l="l" t="t" r="r" b="b"/>
              <a:pathLst>
                <a:path w="4253089" h="2392362">
                  <a:moveTo>
                    <a:pt x="0" y="0"/>
                  </a:moveTo>
                  <a:lnTo>
                    <a:pt x="0" y="2392362"/>
                  </a:lnTo>
                  <a:lnTo>
                    <a:pt x="4253089" y="2392362"/>
                  </a:lnTo>
                  <a:lnTo>
                    <a:pt x="4253089" y="0"/>
                  </a:lnTo>
                  <a:lnTo>
                    <a:pt x="0" y="0"/>
                  </a:lnTo>
                  <a:close/>
                  <a:moveTo>
                    <a:pt x="4192129" y="2331402"/>
                  </a:moveTo>
                  <a:lnTo>
                    <a:pt x="59690" y="2331402"/>
                  </a:lnTo>
                  <a:lnTo>
                    <a:pt x="59690" y="59690"/>
                  </a:lnTo>
                  <a:lnTo>
                    <a:pt x="4192129" y="59690"/>
                  </a:lnTo>
                  <a:lnTo>
                    <a:pt x="4192129" y="2331402"/>
                  </a:lnTo>
                  <a:close/>
                </a:path>
              </a:pathLst>
            </a:custGeom>
            <a:solidFill>
              <a:srgbClr val="0070C0"/>
            </a:solidFill>
          </p:spPr>
        </p:sp>
      </p:grpSp>
      <p:pic>
        <p:nvPicPr>
          <p:cNvPr id="2" name="Audio 1">
            <a:hlinkClick r:id="" action="ppaction://media"/>
            <a:extLst>
              <a:ext uri="{FF2B5EF4-FFF2-40B4-BE49-F238E27FC236}">
                <a16:creationId xmlns:a16="http://schemas.microsoft.com/office/drawing/2014/main" id="{1C82F843-A65C-4745-A434-95390E4729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3409278071"/>
      </p:ext>
    </p:extLst>
  </p:cSld>
  <p:clrMapOvr>
    <a:masterClrMapping/>
  </p:clrMapOvr>
  <mc:AlternateContent xmlns:mc="http://schemas.openxmlformats.org/markup-compatibility/2006" xmlns:p14="http://schemas.microsoft.com/office/powerpoint/2010/main">
    <mc:Choice Requires="p14">
      <p:transition spd="slow" p14:dur="2000" advTm="27664"/>
    </mc:Choice>
    <mc:Fallback xmlns="">
      <p:transition spd="slow" advTm="27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a:stretch>
            <a:fillRect/>
          </a:stretch>
        </p:blipFill>
        <p:spPr>
          <a:xfrm>
            <a:off x="12886265" y="771381"/>
            <a:ext cx="914902" cy="914902"/>
          </a:xfrm>
          <a:prstGeom prst="rect">
            <a:avLst/>
          </a:prstGeom>
        </p:spPr>
      </p:pic>
      <p:grpSp>
        <p:nvGrpSpPr>
          <p:cNvPr id="3" name="Group 3"/>
          <p:cNvGrpSpPr/>
          <p:nvPr/>
        </p:nvGrpSpPr>
        <p:grpSpPr>
          <a:xfrm>
            <a:off x="1676400" y="4809085"/>
            <a:ext cx="7340237" cy="1570450"/>
            <a:chOff x="0" y="0"/>
            <a:chExt cx="2477282" cy="660400"/>
          </a:xfrm>
        </p:grpSpPr>
        <p:sp>
          <p:nvSpPr>
            <p:cNvPr id="4" name="Freeform 4"/>
            <p:cNvSpPr/>
            <p:nvPr/>
          </p:nvSpPr>
          <p:spPr>
            <a:xfrm>
              <a:off x="31750" y="31750"/>
              <a:ext cx="2413782" cy="596900"/>
            </a:xfrm>
            <a:custGeom>
              <a:avLst/>
              <a:gdLst/>
              <a:ahLst/>
              <a:cxnLst/>
              <a:rect l="l" t="t" r="r" b="b"/>
              <a:pathLst>
                <a:path w="2413782" h="596900">
                  <a:moveTo>
                    <a:pt x="2321072" y="596900"/>
                  </a:moveTo>
                  <a:lnTo>
                    <a:pt x="92710" y="596900"/>
                  </a:lnTo>
                  <a:cubicBezTo>
                    <a:pt x="41910" y="596900"/>
                    <a:pt x="0" y="554990"/>
                    <a:pt x="0" y="504190"/>
                  </a:cubicBezTo>
                  <a:lnTo>
                    <a:pt x="0" y="92710"/>
                  </a:lnTo>
                  <a:cubicBezTo>
                    <a:pt x="0" y="41910"/>
                    <a:pt x="41910" y="0"/>
                    <a:pt x="92710" y="0"/>
                  </a:cubicBezTo>
                  <a:lnTo>
                    <a:pt x="2319802" y="0"/>
                  </a:lnTo>
                  <a:cubicBezTo>
                    <a:pt x="2370602" y="0"/>
                    <a:pt x="2412512" y="41910"/>
                    <a:pt x="2412512" y="92710"/>
                  </a:cubicBezTo>
                  <a:lnTo>
                    <a:pt x="2412512" y="502920"/>
                  </a:lnTo>
                  <a:cubicBezTo>
                    <a:pt x="2413782" y="554990"/>
                    <a:pt x="2371872" y="596900"/>
                    <a:pt x="2321072" y="596900"/>
                  </a:cubicBezTo>
                  <a:close/>
                </a:path>
              </a:pathLst>
            </a:custGeom>
            <a:solidFill>
              <a:srgbClr val="FFFFFF"/>
            </a:solidFill>
          </p:spPr>
        </p:sp>
        <p:sp>
          <p:nvSpPr>
            <p:cNvPr id="5" name="Freeform 5"/>
            <p:cNvSpPr/>
            <p:nvPr/>
          </p:nvSpPr>
          <p:spPr>
            <a:xfrm>
              <a:off x="0" y="0"/>
              <a:ext cx="2477282" cy="660400"/>
            </a:xfrm>
            <a:custGeom>
              <a:avLst/>
              <a:gdLst/>
              <a:ahLst/>
              <a:cxnLst/>
              <a:rect l="l" t="t" r="r" b="b"/>
              <a:pathLst>
                <a:path w="2477282" h="660400">
                  <a:moveTo>
                    <a:pt x="2352822" y="59690"/>
                  </a:moveTo>
                  <a:cubicBezTo>
                    <a:pt x="2388382" y="59690"/>
                    <a:pt x="2417592" y="88900"/>
                    <a:pt x="2417592" y="124460"/>
                  </a:cubicBezTo>
                  <a:lnTo>
                    <a:pt x="2417592" y="535940"/>
                  </a:lnTo>
                  <a:cubicBezTo>
                    <a:pt x="2417592" y="571500"/>
                    <a:pt x="2388382" y="600710"/>
                    <a:pt x="2352822" y="600710"/>
                  </a:cubicBezTo>
                  <a:lnTo>
                    <a:pt x="124460" y="600710"/>
                  </a:lnTo>
                  <a:cubicBezTo>
                    <a:pt x="88900" y="600710"/>
                    <a:pt x="59690" y="571500"/>
                    <a:pt x="59690" y="535940"/>
                  </a:cubicBezTo>
                  <a:lnTo>
                    <a:pt x="59690" y="124460"/>
                  </a:lnTo>
                  <a:cubicBezTo>
                    <a:pt x="59690" y="88900"/>
                    <a:pt x="88900" y="59690"/>
                    <a:pt x="124460" y="59690"/>
                  </a:cubicBezTo>
                  <a:lnTo>
                    <a:pt x="2352822" y="59690"/>
                  </a:lnTo>
                  <a:moveTo>
                    <a:pt x="2352822" y="0"/>
                  </a:moveTo>
                  <a:lnTo>
                    <a:pt x="124460" y="0"/>
                  </a:lnTo>
                  <a:cubicBezTo>
                    <a:pt x="55880" y="0"/>
                    <a:pt x="0" y="55880"/>
                    <a:pt x="0" y="124460"/>
                  </a:cubicBezTo>
                  <a:lnTo>
                    <a:pt x="0" y="535940"/>
                  </a:lnTo>
                  <a:cubicBezTo>
                    <a:pt x="0" y="604520"/>
                    <a:pt x="55880" y="660400"/>
                    <a:pt x="124460" y="660400"/>
                  </a:cubicBezTo>
                  <a:lnTo>
                    <a:pt x="2352822" y="660400"/>
                  </a:lnTo>
                  <a:cubicBezTo>
                    <a:pt x="2421402" y="660400"/>
                    <a:pt x="2477282" y="604520"/>
                    <a:pt x="2477282" y="535940"/>
                  </a:cubicBezTo>
                  <a:lnTo>
                    <a:pt x="2477282" y="124460"/>
                  </a:lnTo>
                  <a:cubicBezTo>
                    <a:pt x="2477282" y="55880"/>
                    <a:pt x="2421402" y="0"/>
                    <a:pt x="2352822" y="0"/>
                  </a:cubicBezTo>
                  <a:close/>
                </a:path>
              </a:pathLst>
            </a:custGeom>
            <a:solidFill>
              <a:srgbClr val="004AAD"/>
            </a:solidFill>
          </p:spPr>
        </p:sp>
      </p:grpSp>
      <p:sp>
        <p:nvSpPr>
          <p:cNvPr id="6" name="TextBox 6"/>
          <p:cNvSpPr txBox="1"/>
          <p:nvPr/>
        </p:nvSpPr>
        <p:spPr>
          <a:xfrm>
            <a:off x="1930029" y="5218590"/>
            <a:ext cx="5835969" cy="846386"/>
          </a:xfrm>
          <a:prstGeom prst="rect">
            <a:avLst/>
          </a:prstGeom>
        </p:spPr>
        <p:txBody>
          <a:bodyPr wrap="square" lIns="0" tIns="0" rIns="0" bIns="0" rtlCol="0" anchor="t">
            <a:spAutoFit/>
          </a:bodyPr>
          <a:lstStyle/>
          <a:p>
            <a:pPr algn="ctr">
              <a:lnSpc>
                <a:spcPts val="6591"/>
              </a:lnSpc>
            </a:pPr>
            <a:r>
              <a:rPr lang="en-US" sz="6046" dirty="0">
                <a:solidFill>
                  <a:srgbClr val="000000"/>
                </a:solidFill>
                <a:latin typeface="Amatic SC Bold"/>
              </a:rPr>
              <a:t>written communication</a:t>
            </a:r>
          </a:p>
        </p:txBody>
      </p:sp>
      <p:grpSp>
        <p:nvGrpSpPr>
          <p:cNvPr id="8" name="Group 8"/>
          <p:cNvGrpSpPr/>
          <p:nvPr/>
        </p:nvGrpSpPr>
        <p:grpSpPr>
          <a:xfrm>
            <a:off x="9264627" y="3007720"/>
            <a:ext cx="7252810" cy="1570450"/>
            <a:chOff x="0" y="0"/>
            <a:chExt cx="2477282" cy="660400"/>
          </a:xfrm>
        </p:grpSpPr>
        <p:sp>
          <p:nvSpPr>
            <p:cNvPr id="9" name="Freeform 9"/>
            <p:cNvSpPr/>
            <p:nvPr/>
          </p:nvSpPr>
          <p:spPr>
            <a:xfrm>
              <a:off x="31750" y="31750"/>
              <a:ext cx="2413782" cy="596900"/>
            </a:xfrm>
            <a:custGeom>
              <a:avLst/>
              <a:gdLst/>
              <a:ahLst/>
              <a:cxnLst/>
              <a:rect l="l" t="t" r="r" b="b"/>
              <a:pathLst>
                <a:path w="2413782" h="596900">
                  <a:moveTo>
                    <a:pt x="2321072" y="596900"/>
                  </a:moveTo>
                  <a:lnTo>
                    <a:pt x="92710" y="596900"/>
                  </a:lnTo>
                  <a:cubicBezTo>
                    <a:pt x="41910" y="596900"/>
                    <a:pt x="0" y="554990"/>
                    <a:pt x="0" y="504190"/>
                  </a:cubicBezTo>
                  <a:lnTo>
                    <a:pt x="0" y="92710"/>
                  </a:lnTo>
                  <a:cubicBezTo>
                    <a:pt x="0" y="41910"/>
                    <a:pt x="41910" y="0"/>
                    <a:pt x="92710" y="0"/>
                  </a:cubicBezTo>
                  <a:lnTo>
                    <a:pt x="2319802" y="0"/>
                  </a:lnTo>
                  <a:cubicBezTo>
                    <a:pt x="2370602" y="0"/>
                    <a:pt x="2412512" y="41910"/>
                    <a:pt x="2412512" y="92710"/>
                  </a:cubicBezTo>
                  <a:lnTo>
                    <a:pt x="2412512" y="502920"/>
                  </a:lnTo>
                  <a:cubicBezTo>
                    <a:pt x="2413782" y="554990"/>
                    <a:pt x="2371872" y="596900"/>
                    <a:pt x="2321072" y="596900"/>
                  </a:cubicBezTo>
                  <a:close/>
                </a:path>
              </a:pathLst>
            </a:custGeom>
            <a:solidFill>
              <a:srgbClr val="FFFFFF"/>
            </a:solidFill>
          </p:spPr>
        </p:sp>
        <p:sp>
          <p:nvSpPr>
            <p:cNvPr id="10" name="Freeform 10"/>
            <p:cNvSpPr/>
            <p:nvPr/>
          </p:nvSpPr>
          <p:spPr>
            <a:xfrm>
              <a:off x="0" y="0"/>
              <a:ext cx="2477282" cy="660400"/>
            </a:xfrm>
            <a:custGeom>
              <a:avLst/>
              <a:gdLst/>
              <a:ahLst/>
              <a:cxnLst/>
              <a:rect l="l" t="t" r="r" b="b"/>
              <a:pathLst>
                <a:path w="2477282" h="660400">
                  <a:moveTo>
                    <a:pt x="2352822" y="59690"/>
                  </a:moveTo>
                  <a:cubicBezTo>
                    <a:pt x="2388382" y="59690"/>
                    <a:pt x="2417592" y="88900"/>
                    <a:pt x="2417592" y="124460"/>
                  </a:cubicBezTo>
                  <a:lnTo>
                    <a:pt x="2417592" y="535940"/>
                  </a:lnTo>
                  <a:cubicBezTo>
                    <a:pt x="2417592" y="571500"/>
                    <a:pt x="2388382" y="600710"/>
                    <a:pt x="2352822" y="600710"/>
                  </a:cubicBezTo>
                  <a:lnTo>
                    <a:pt x="124460" y="600710"/>
                  </a:lnTo>
                  <a:cubicBezTo>
                    <a:pt x="88900" y="600710"/>
                    <a:pt x="59690" y="571500"/>
                    <a:pt x="59690" y="535940"/>
                  </a:cubicBezTo>
                  <a:lnTo>
                    <a:pt x="59690" y="124460"/>
                  </a:lnTo>
                  <a:cubicBezTo>
                    <a:pt x="59690" y="88900"/>
                    <a:pt x="88900" y="59690"/>
                    <a:pt x="124460" y="59690"/>
                  </a:cubicBezTo>
                  <a:lnTo>
                    <a:pt x="2352822" y="59690"/>
                  </a:lnTo>
                  <a:moveTo>
                    <a:pt x="2352822" y="0"/>
                  </a:moveTo>
                  <a:lnTo>
                    <a:pt x="124460" y="0"/>
                  </a:lnTo>
                  <a:cubicBezTo>
                    <a:pt x="55880" y="0"/>
                    <a:pt x="0" y="55880"/>
                    <a:pt x="0" y="124460"/>
                  </a:cubicBezTo>
                  <a:lnTo>
                    <a:pt x="0" y="535940"/>
                  </a:lnTo>
                  <a:cubicBezTo>
                    <a:pt x="0" y="604520"/>
                    <a:pt x="55880" y="660400"/>
                    <a:pt x="124460" y="660400"/>
                  </a:cubicBezTo>
                  <a:lnTo>
                    <a:pt x="2352822" y="660400"/>
                  </a:lnTo>
                  <a:cubicBezTo>
                    <a:pt x="2421402" y="660400"/>
                    <a:pt x="2477282" y="604520"/>
                    <a:pt x="2477282" y="535940"/>
                  </a:cubicBezTo>
                  <a:lnTo>
                    <a:pt x="2477282" y="124460"/>
                  </a:lnTo>
                  <a:cubicBezTo>
                    <a:pt x="2477282" y="55880"/>
                    <a:pt x="2421402" y="0"/>
                    <a:pt x="2352822" y="0"/>
                  </a:cubicBezTo>
                  <a:close/>
                </a:path>
              </a:pathLst>
            </a:custGeom>
            <a:solidFill>
              <a:srgbClr val="004AAD"/>
            </a:solidFill>
          </p:spPr>
        </p:sp>
      </p:grpSp>
      <p:grpSp>
        <p:nvGrpSpPr>
          <p:cNvPr id="11" name="Group 11"/>
          <p:cNvGrpSpPr/>
          <p:nvPr/>
        </p:nvGrpSpPr>
        <p:grpSpPr>
          <a:xfrm>
            <a:off x="1676400" y="3007720"/>
            <a:ext cx="7340716" cy="1570450"/>
            <a:chOff x="0" y="0"/>
            <a:chExt cx="2477282" cy="660400"/>
          </a:xfrm>
        </p:grpSpPr>
        <p:sp>
          <p:nvSpPr>
            <p:cNvPr id="12" name="Freeform 12"/>
            <p:cNvSpPr/>
            <p:nvPr/>
          </p:nvSpPr>
          <p:spPr>
            <a:xfrm>
              <a:off x="31750" y="31750"/>
              <a:ext cx="2413782" cy="596900"/>
            </a:xfrm>
            <a:custGeom>
              <a:avLst/>
              <a:gdLst/>
              <a:ahLst/>
              <a:cxnLst/>
              <a:rect l="l" t="t" r="r" b="b"/>
              <a:pathLst>
                <a:path w="2413782" h="596900">
                  <a:moveTo>
                    <a:pt x="2321072" y="596900"/>
                  </a:moveTo>
                  <a:lnTo>
                    <a:pt x="92710" y="596900"/>
                  </a:lnTo>
                  <a:cubicBezTo>
                    <a:pt x="41910" y="596900"/>
                    <a:pt x="0" y="554990"/>
                    <a:pt x="0" y="504190"/>
                  </a:cubicBezTo>
                  <a:lnTo>
                    <a:pt x="0" y="92710"/>
                  </a:lnTo>
                  <a:cubicBezTo>
                    <a:pt x="0" y="41910"/>
                    <a:pt x="41910" y="0"/>
                    <a:pt x="92710" y="0"/>
                  </a:cubicBezTo>
                  <a:lnTo>
                    <a:pt x="2319802" y="0"/>
                  </a:lnTo>
                  <a:cubicBezTo>
                    <a:pt x="2370602" y="0"/>
                    <a:pt x="2412512" y="41910"/>
                    <a:pt x="2412512" y="92710"/>
                  </a:cubicBezTo>
                  <a:lnTo>
                    <a:pt x="2412512" y="502920"/>
                  </a:lnTo>
                  <a:cubicBezTo>
                    <a:pt x="2413782" y="554990"/>
                    <a:pt x="2371872" y="596900"/>
                    <a:pt x="2321072" y="596900"/>
                  </a:cubicBezTo>
                  <a:close/>
                </a:path>
              </a:pathLst>
            </a:custGeom>
            <a:solidFill>
              <a:srgbClr val="FFFFFF"/>
            </a:solidFill>
          </p:spPr>
        </p:sp>
        <p:sp>
          <p:nvSpPr>
            <p:cNvPr id="13" name="Freeform 13"/>
            <p:cNvSpPr/>
            <p:nvPr/>
          </p:nvSpPr>
          <p:spPr>
            <a:xfrm>
              <a:off x="0" y="0"/>
              <a:ext cx="2477282" cy="660400"/>
            </a:xfrm>
            <a:custGeom>
              <a:avLst/>
              <a:gdLst/>
              <a:ahLst/>
              <a:cxnLst/>
              <a:rect l="l" t="t" r="r" b="b"/>
              <a:pathLst>
                <a:path w="2477282" h="660400">
                  <a:moveTo>
                    <a:pt x="2352822" y="59690"/>
                  </a:moveTo>
                  <a:cubicBezTo>
                    <a:pt x="2388382" y="59690"/>
                    <a:pt x="2417592" y="88900"/>
                    <a:pt x="2417592" y="124460"/>
                  </a:cubicBezTo>
                  <a:lnTo>
                    <a:pt x="2417592" y="535940"/>
                  </a:lnTo>
                  <a:cubicBezTo>
                    <a:pt x="2417592" y="571500"/>
                    <a:pt x="2388382" y="600710"/>
                    <a:pt x="2352822" y="600710"/>
                  </a:cubicBezTo>
                  <a:lnTo>
                    <a:pt x="124460" y="600710"/>
                  </a:lnTo>
                  <a:cubicBezTo>
                    <a:pt x="88900" y="600710"/>
                    <a:pt x="59690" y="571500"/>
                    <a:pt x="59690" y="535940"/>
                  </a:cubicBezTo>
                  <a:lnTo>
                    <a:pt x="59690" y="124460"/>
                  </a:lnTo>
                  <a:cubicBezTo>
                    <a:pt x="59690" y="88900"/>
                    <a:pt x="88900" y="59690"/>
                    <a:pt x="124460" y="59690"/>
                  </a:cubicBezTo>
                  <a:lnTo>
                    <a:pt x="2352822" y="59690"/>
                  </a:lnTo>
                  <a:moveTo>
                    <a:pt x="2352822" y="0"/>
                  </a:moveTo>
                  <a:lnTo>
                    <a:pt x="124460" y="0"/>
                  </a:lnTo>
                  <a:cubicBezTo>
                    <a:pt x="55880" y="0"/>
                    <a:pt x="0" y="55880"/>
                    <a:pt x="0" y="124460"/>
                  </a:cubicBezTo>
                  <a:lnTo>
                    <a:pt x="0" y="535940"/>
                  </a:lnTo>
                  <a:cubicBezTo>
                    <a:pt x="0" y="604520"/>
                    <a:pt x="55880" y="660400"/>
                    <a:pt x="124460" y="660400"/>
                  </a:cubicBezTo>
                  <a:lnTo>
                    <a:pt x="2352822" y="660400"/>
                  </a:lnTo>
                  <a:cubicBezTo>
                    <a:pt x="2421402" y="660400"/>
                    <a:pt x="2477282" y="604520"/>
                    <a:pt x="2477282" y="535940"/>
                  </a:cubicBezTo>
                  <a:lnTo>
                    <a:pt x="2477282" y="124460"/>
                  </a:lnTo>
                  <a:cubicBezTo>
                    <a:pt x="2477282" y="55880"/>
                    <a:pt x="2421402" y="0"/>
                    <a:pt x="2352822" y="0"/>
                  </a:cubicBezTo>
                  <a:close/>
                </a:path>
              </a:pathLst>
            </a:custGeom>
            <a:solidFill>
              <a:srgbClr val="004AAD"/>
            </a:solidFill>
          </p:spPr>
        </p:sp>
      </p:grpSp>
      <p:grpSp>
        <p:nvGrpSpPr>
          <p:cNvPr id="15" name="Group 15"/>
          <p:cNvGrpSpPr/>
          <p:nvPr/>
        </p:nvGrpSpPr>
        <p:grpSpPr>
          <a:xfrm>
            <a:off x="9264626" y="4809085"/>
            <a:ext cx="7252811" cy="1570450"/>
            <a:chOff x="0" y="0"/>
            <a:chExt cx="2477282" cy="660400"/>
          </a:xfrm>
        </p:grpSpPr>
        <p:sp>
          <p:nvSpPr>
            <p:cNvPr id="16" name="Freeform 16"/>
            <p:cNvSpPr/>
            <p:nvPr/>
          </p:nvSpPr>
          <p:spPr>
            <a:xfrm>
              <a:off x="31750" y="31750"/>
              <a:ext cx="2413782" cy="596900"/>
            </a:xfrm>
            <a:custGeom>
              <a:avLst/>
              <a:gdLst/>
              <a:ahLst/>
              <a:cxnLst/>
              <a:rect l="l" t="t" r="r" b="b"/>
              <a:pathLst>
                <a:path w="2413782" h="596900">
                  <a:moveTo>
                    <a:pt x="2321072" y="596900"/>
                  </a:moveTo>
                  <a:lnTo>
                    <a:pt x="92710" y="596900"/>
                  </a:lnTo>
                  <a:cubicBezTo>
                    <a:pt x="41910" y="596900"/>
                    <a:pt x="0" y="554990"/>
                    <a:pt x="0" y="504190"/>
                  </a:cubicBezTo>
                  <a:lnTo>
                    <a:pt x="0" y="92710"/>
                  </a:lnTo>
                  <a:cubicBezTo>
                    <a:pt x="0" y="41910"/>
                    <a:pt x="41910" y="0"/>
                    <a:pt x="92710" y="0"/>
                  </a:cubicBezTo>
                  <a:lnTo>
                    <a:pt x="2319802" y="0"/>
                  </a:lnTo>
                  <a:cubicBezTo>
                    <a:pt x="2370602" y="0"/>
                    <a:pt x="2412512" y="41910"/>
                    <a:pt x="2412512" y="92710"/>
                  </a:cubicBezTo>
                  <a:lnTo>
                    <a:pt x="2412512" y="502920"/>
                  </a:lnTo>
                  <a:cubicBezTo>
                    <a:pt x="2413782" y="554990"/>
                    <a:pt x="2371872" y="596900"/>
                    <a:pt x="2321072" y="596900"/>
                  </a:cubicBezTo>
                  <a:close/>
                </a:path>
              </a:pathLst>
            </a:custGeom>
            <a:solidFill>
              <a:srgbClr val="FFFFFF"/>
            </a:solidFill>
          </p:spPr>
        </p:sp>
        <p:sp>
          <p:nvSpPr>
            <p:cNvPr id="17" name="Freeform 17"/>
            <p:cNvSpPr/>
            <p:nvPr/>
          </p:nvSpPr>
          <p:spPr>
            <a:xfrm>
              <a:off x="0" y="0"/>
              <a:ext cx="2477282" cy="660400"/>
            </a:xfrm>
            <a:custGeom>
              <a:avLst/>
              <a:gdLst/>
              <a:ahLst/>
              <a:cxnLst/>
              <a:rect l="l" t="t" r="r" b="b"/>
              <a:pathLst>
                <a:path w="2477282" h="660400">
                  <a:moveTo>
                    <a:pt x="2352822" y="59690"/>
                  </a:moveTo>
                  <a:cubicBezTo>
                    <a:pt x="2388382" y="59690"/>
                    <a:pt x="2417592" y="88900"/>
                    <a:pt x="2417592" y="124460"/>
                  </a:cubicBezTo>
                  <a:lnTo>
                    <a:pt x="2417592" y="535940"/>
                  </a:lnTo>
                  <a:cubicBezTo>
                    <a:pt x="2417592" y="571500"/>
                    <a:pt x="2388382" y="600710"/>
                    <a:pt x="2352822" y="600710"/>
                  </a:cubicBezTo>
                  <a:lnTo>
                    <a:pt x="124460" y="600710"/>
                  </a:lnTo>
                  <a:cubicBezTo>
                    <a:pt x="88900" y="600710"/>
                    <a:pt x="59690" y="571500"/>
                    <a:pt x="59690" y="535940"/>
                  </a:cubicBezTo>
                  <a:lnTo>
                    <a:pt x="59690" y="124460"/>
                  </a:lnTo>
                  <a:cubicBezTo>
                    <a:pt x="59690" y="88900"/>
                    <a:pt x="88900" y="59690"/>
                    <a:pt x="124460" y="59690"/>
                  </a:cubicBezTo>
                  <a:lnTo>
                    <a:pt x="2352822" y="59690"/>
                  </a:lnTo>
                  <a:moveTo>
                    <a:pt x="2352822" y="0"/>
                  </a:moveTo>
                  <a:lnTo>
                    <a:pt x="124460" y="0"/>
                  </a:lnTo>
                  <a:cubicBezTo>
                    <a:pt x="55880" y="0"/>
                    <a:pt x="0" y="55880"/>
                    <a:pt x="0" y="124460"/>
                  </a:cubicBezTo>
                  <a:lnTo>
                    <a:pt x="0" y="535940"/>
                  </a:lnTo>
                  <a:cubicBezTo>
                    <a:pt x="0" y="604520"/>
                    <a:pt x="55880" y="660400"/>
                    <a:pt x="124460" y="660400"/>
                  </a:cubicBezTo>
                  <a:lnTo>
                    <a:pt x="2352822" y="660400"/>
                  </a:lnTo>
                  <a:cubicBezTo>
                    <a:pt x="2421402" y="660400"/>
                    <a:pt x="2477282" y="604520"/>
                    <a:pt x="2477282" y="535940"/>
                  </a:cubicBezTo>
                  <a:lnTo>
                    <a:pt x="2477282" y="124460"/>
                  </a:lnTo>
                  <a:cubicBezTo>
                    <a:pt x="2477282" y="55880"/>
                    <a:pt x="2421402" y="0"/>
                    <a:pt x="2352822" y="0"/>
                  </a:cubicBezTo>
                  <a:close/>
                </a:path>
              </a:pathLst>
            </a:custGeom>
            <a:solidFill>
              <a:srgbClr val="004AAD"/>
            </a:solidFill>
          </p:spPr>
        </p:sp>
      </p:grpSp>
      <p:sp>
        <p:nvSpPr>
          <p:cNvPr id="19" name="TextBox 19"/>
          <p:cNvSpPr txBox="1"/>
          <p:nvPr/>
        </p:nvSpPr>
        <p:spPr>
          <a:xfrm>
            <a:off x="4421299" y="912926"/>
            <a:ext cx="8549293" cy="936154"/>
          </a:xfrm>
          <a:prstGeom prst="rect">
            <a:avLst/>
          </a:prstGeom>
        </p:spPr>
        <p:txBody>
          <a:bodyPr wrap="square" lIns="0" tIns="0" rIns="0" bIns="0" rtlCol="0" anchor="t">
            <a:spAutoFit/>
          </a:bodyPr>
          <a:lstStyle/>
          <a:p>
            <a:pPr algn="ctr">
              <a:lnSpc>
                <a:spcPts val="7304"/>
              </a:lnSpc>
            </a:pPr>
            <a:r>
              <a:rPr lang="en-US" sz="7689" dirty="0">
                <a:solidFill>
                  <a:srgbClr val="000000"/>
                </a:solidFill>
                <a:latin typeface="Amatic SC Bold"/>
              </a:rPr>
              <a:t>what can </a:t>
            </a:r>
            <a:r>
              <a:rPr lang="en-US" sz="7689" dirty="0" err="1">
                <a:solidFill>
                  <a:srgbClr val="000000"/>
                </a:solidFill>
                <a:latin typeface="Amatic SC Bold"/>
              </a:rPr>
              <a:t>i</a:t>
            </a:r>
            <a:r>
              <a:rPr lang="en-US" sz="7689" dirty="0">
                <a:solidFill>
                  <a:srgbClr val="000000"/>
                </a:solidFill>
                <a:latin typeface="Amatic SC Bold"/>
              </a:rPr>
              <a:t> do with classics??</a:t>
            </a:r>
          </a:p>
        </p:txBody>
      </p:sp>
      <p:sp>
        <p:nvSpPr>
          <p:cNvPr id="20" name="TextBox 20"/>
          <p:cNvSpPr txBox="1"/>
          <p:nvPr/>
        </p:nvSpPr>
        <p:spPr>
          <a:xfrm>
            <a:off x="2957061" y="1930372"/>
            <a:ext cx="12373879" cy="600211"/>
          </a:xfrm>
          <a:prstGeom prst="rect">
            <a:avLst/>
          </a:prstGeom>
        </p:spPr>
        <p:txBody>
          <a:bodyPr lIns="0" tIns="0" rIns="0" bIns="0" rtlCol="0" anchor="t">
            <a:spAutoFit/>
          </a:bodyPr>
          <a:lstStyle/>
          <a:p>
            <a:pPr algn="ctr">
              <a:lnSpc>
                <a:spcPts val="5040"/>
              </a:lnSpc>
              <a:spcBef>
                <a:spcPct val="0"/>
              </a:spcBef>
            </a:pPr>
            <a:r>
              <a:rPr lang="en-US" sz="3600" dirty="0">
                <a:solidFill>
                  <a:srgbClr val="000000"/>
                </a:solidFill>
                <a:latin typeface="Lato"/>
              </a:rPr>
              <a:t>Anything and everything! Think this way: </a:t>
            </a:r>
            <a:r>
              <a:rPr lang="en-US" sz="3600" dirty="0">
                <a:solidFill>
                  <a:srgbClr val="000000"/>
                </a:solidFill>
                <a:latin typeface="Lato Bold"/>
              </a:rPr>
              <a:t>transferable skills</a:t>
            </a:r>
            <a:r>
              <a:rPr lang="en-US" sz="3600" dirty="0">
                <a:solidFill>
                  <a:srgbClr val="000000"/>
                </a:solidFill>
                <a:latin typeface="Lato"/>
              </a:rPr>
              <a:t>.</a:t>
            </a:r>
          </a:p>
        </p:txBody>
      </p:sp>
      <p:sp>
        <p:nvSpPr>
          <p:cNvPr id="21" name="TextBox 21"/>
          <p:cNvSpPr txBox="1"/>
          <p:nvPr/>
        </p:nvSpPr>
        <p:spPr>
          <a:xfrm>
            <a:off x="9496734" y="5052217"/>
            <a:ext cx="5891047" cy="998350"/>
          </a:xfrm>
          <a:prstGeom prst="rect">
            <a:avLst/>
          </a:prstGeom>
        </p:spPr>
        <p:txBody>
          <a:bodyPr wrap="square" lIns="0" tIns="0" rIns="0" bIns="0" rtlCol="0" anchor="t">
            <a:spAutoFit/>
          </a:bodyPr>
          <a:lstStyle/>
          <a:p>
            <a:pPr algn="ctr">
              <a:lnSpc>
                <a:spcPts val="8465"/>
              </a:lnSpc>
              <a:spcBef>
                <a:spcPct val="0"/>
              </a:spcBef>
            </a:pPr>
            <a:r>
              <a:rPr lang="en-US" sz="6046" dirty="0">
                <a:solidFill>
                  <a:srgbClr val="000000"/>
                </a:solidFill>
                <a:latin typeface="Amatic SC Bold"/>
              </a:rPr>
              <a:t>reading comprehension</a:t>
            </a:r>
          </a:p>
        </p:txBody>
      </p:sp>
      <p:sp>
        <p:nvSpPr>
          <p:cNvPr id="22" name="TextBox 22"/>
          <p:cNvSpPr txBox="1"/>
          <p:nvPr/>
        </p:nvSpPr>
        <p:spPr>
          <a:xfrm>
            <a:off x="2275222" y="3282247"/>
            <a:ext cx="5220115" cy="998350"/>
          </a:xfrm>
          <a:prstGeom prst="rect">
            <a:avLst/>
          </a:prstGeom>
        </p:spPr>
        <p:txBody>
          <a:bodyPr wrap="square" lIns="0" tIns="0" rIns="0" bIns="0" rtlCol="0" anchor="t">
            <a:spAutoFit/>
          </a:bodyPr>
          <a:lstStyle/>
          <a:p>
            <a:pPr algn="ctr">
              <a:lnSpc>
                <a:spcPts val="8465"/>
              </a:lnSpc>
              <a:spcBef>
                <a:spcPct val="0"/>
              </a:spcBef>
            </a:pPr>
            <a:r>
              <a:rPr lang="en-US" sz="6046" dirty="0">
                <a:solidFill>
                  <a:srgbClr val="000000"/>
                </a:solidFill>
                <a:latin typeface="Amatic SC Bold"/>
              </a:rPr>
              <a:t>language/translation</a:t>
            </a:r>
          </a:p>
        </p:txBody>
      </p:sp>
      <p:sp>
        <p:nvSpPr>
          <p:cNvPr id="24" name="TextBox 24"/>
          <p:cNvSpPr txBox="1"/>
          <p:nvPr/>
        </p:nvSpPr>
        <p:spPr>
          <a:xfrm>
            <a:off x="9783409" y="3266983"/>
            <a:ext cx="5055262" cy="998350"/>
          </a:xfrm>
          <a:prstGeom prst="rect">
            <a:avLst/>
          </a:prstGeom>
        </p:spPr>
        <p:txBody>
          <a:bodyPr wrap="square" lIns="0" tIns="0" rIns="0" bIns="0" rtlCol="0" anchor="t">
            <a:spAutoFit/>
          </a:bodyPr>
          <a:lstStyle/>
          <a:p>
            <a:pPr algn="ctr">
              <a:lnSpc>
                <a:spcPts val="8465"/>
              </a:lnSpc>
              <a:spcBef>
                <a:spcPct val="0"/>
              </a:spcBef>
            </a:pPr>
            <a:r>
              <a:rPr lang="en-US" sz="6046" dirty="0">
                <a:solidFill>
                  <a:srgbClr val="000000"/>
                </a:solidFill>
                <a:latin typeface="Amatic SC Bold"/>
              </a:rPr>
              <a:t>qualitative analysis</a:t>
            </a:r>
          </a:p>
        </p:txBody>
      </p:sp>
      <p:sp>
        <p:nvSpPr>
          <p:cNvPr id="25" name="TextBox 25"/>
          <p:cNvSpPr txBox="1"/>
          <p:nvPr/>
        </p:nvSpPr>
        <p:spPr>
          <a:xfrm>
            <a:off x="4547712" y="8474476"/>
            <a:ext cx="3607397" cy="1271169"/>
          </a:xfrm>
          <a:prstGeom prst="rect">
            <a:avLst/>
          </a:prstGeom>
        </p:spPr>
        <p:txBody>
          <a:bodyPr wrap="square" lIns="0" tIns="0" rIns="0" bIns="0" rtlCol="0" anchor="t">
            <a:spAutoFit/>
          </a:bodyPr>
          <a:lstStyle/>
          <a:p>
            <a:pPr>
              <a:lnSpc>
                <a:spcPts val="10552"/>
              </a:lnSpc>
              <a:spcBef>
                <a:spcPct val="0"/>
              </a:spcBef>
            </a:pPr>
            <a:r>
              <a:rPr lang="en-US" sz="7537" dirty="0">
                <a:solidFill>
                  <a:srgbClr val="000000"/>
                </a:solidFill>
                <a:latin typeface="Amatic SC Bold"/>
              </a:rPr>
              <a:t>remember...</a:t>
            </a:r>
          </a:p>
        </p:txBody>
      </p:sp>
      <p:sp>
        <p:nvSpPr>
          <p:cNvPr id="26" name="TextBox 26"/>
          <p:cNvSpPr txBox="1"/>
          <p:nvPr/>
        </p:nvSpPr>
        <p:spPr>
          <a:xfrm>
            <a:off x="7225002" y="8453436"/>
            <a:ext cx="6800582" cy="1303724"/>
          </a:xfrm>
          <a:prstGeom prst="rect">
            <a:avLst/>
          </a:prstGeom>
        </p:spPr>
        <p:txBody>
          <a:bodyPr wrap="square" lIns="0" tIns="0" rIns="0" bIns="0" rtlCol="0" anchor="t">
            <a:spAutoFit/>
          </a:bodyPr>
          <a:lstStyle/>
          <a:p>
            <a:pPr algn="ctr">
              <a:lnSpc>
                <a:spcPts val="10737"/>
              </a:lnSpc>
              <a:spcBef>
                <a:spcPct val="0"/>
              </a:spcBef>
            </a:pPr>
            <a:r>
              <a:rPr lang="en-US" sz="7669" dirty="0">
                <a:solidFill>
                  <a:srgbClr val="000000"/>
                </a:solidFill>
                <a:latin typeface="Amatic SC Bold"/>
              </a:rPr>
              <a:t>major        career</a:t>
            </a:r>
          </a:p>
        </p:txBody>
      </p:sp>
      <p:pic>
        <p:nvPicPr>
          <p:cNvPr id="27" name="Picture 27"/>
          <p:cNvPicPr>
            <a:picLocks noChangeAspect="1"/>
          </p:cNvPicPr>
          <p:nvPr/>
        </p:nvPicPr>
        <p:blipFill>
          <a:blip r:embed="rId6"/>
          <a:srcRect l="34474" t="30530" r="31528" b="42909"/>
          <a:stretch>
            <a:fillRect/>
          </a:stretch>
        </p:blipFill>
        <p:spPr>
          <a:xfrm>
            <a:off x="10048896" y="8678020"/>
            <a:ext cx="1288904" cy="1006956"/>
          </a:xfrm>
          <a:prstGeom prst="rect">
            <a:avLst/>
          </a:prstGeom>
        </p:spPr>
      </p:pic>
      <p:pic>
        <p:nvPicPr>
          <p:cNvPr id="28" name="Picture 28"/>
          <p:cNvPicPr>
            <a:picLocks noChangeAspect="1"/>
          </p:cNvPicPr>
          <p:nvPr/>
        </p:nvPicPr>
        <p:blipFill>
          <a:blip r:embed="rId7"/>
          <a:srcRect/>
          <a:stretch>
            <a:fillRect/>
          </a:stretch>
        </p:blipFill>
        <p:spPr>
          <a:xfrm>
            <a:off x="13188340" y="8551299"/>
            <a:ext cx="1163163" cy="1163163"/>
          </a:xfrm>
          <a:prstGeom prst="rect">
            <a:avLst/>
          </a:prstGeom>
        </p:spPr>
      </p:pic>
      <p:grpSp>
        <p:nvGrpSpPr>
          <p:cNvPr id="29" name="Group 29"/>
          <p:cNvGrpSpPr/>
          <p:nvPr/>
        </p:nvGrpSpPr>
        <p:grpSpPr>
          <a:xfrm>
            <a:off x="9264626" y="6626065"/>
            <a:ext cx="7252003" cy="1570450"/>
            <a:chOff x="0" y="0"/>
            <a:chExt cx="2477282" cy="660400"/>
          </a:xfrm>
        </p:grpSpPr>
        <p:sp>
          <p:nvSpPr>
            <p:cNvPr id="30" name="Freeform 30"/>
            <p:cNvSpPr/>
            <p:nvPr/>
          </p:nvSpPr>
          <p:spPr>
            <a:xfrm>
              <a:off x="31750" y="31750"/>
              <a:ext cx="2413782" cy="596900"/>
            </a:xfrm>
            <a:custGeom>
              <a:avLst/>
              <a:gdLst/>
              <a:ahLst/>
              <a:cxnLst/>
              <a:rect l="l" t="t" r="r" b="b"/>
              <a:pathLst>
                <a:path w="2413782" h="596900">
                  <a:moveTo>
                    <a:pt x="2321072" y="596900"/>
                  </a:moveTo>
                  <a:lnTo>
                    <a:pt x="92710" y="596900"/>
                  </a:lnTo>
                  <a:cubicBezTo>
                    <a:pt x="41910" y="596900"/>
                    <a:pt x="0" y="554990"/>
                    <a:pt x="0" y="504190"/>
                  </a:cubicBezTo>
                  <a:lnTo>
                    <a:pt x="0" y="92710"/>
                  </a:lnTo>
                  <a:cubicBezTo>
                    <a:pt x="0" y="41910"/>
                    <a:pt x="41910" y="0"/>
                    <a:pt x="92710" y="0"/>
                  </a:cubicBezTo>
                  <a:lnTo>
                    <a:pt x="2319802" y="0"/>
                  </a:lnTo>
                  <a:cubicBezTo>
                    <a:pt x="2370602" y="0"/>
                    <a:pt x="2412512" y="41910"/>
                    <a:pt x="2412512" y="92710"/>
                  </a:cubicBezTo>
                  <a:lnTo>
                    <a:pt x="2412512" y="502920"/>
                  </a:lnTo>
                  <a:cubicBezTo>
                    <a:pt x="2413782" y="554990"/>
                    <a:pt x="2371872" y="596900"/>
                    <a:pt x="2321072" y="596900"/>
                  </a:cubicBezTo>
                  <a:close/>
                </a:path>
              </a:pathLst>
            </a:custGeom>
            <a:solidFill>
              <a:srgbClr val="FFFFFF"/>
            </a:solidFill>
          </p:spPr>
        </p:sp>
        <p:sp>
          <p:nvSpPr>
            <p:cNvPr id="31" name="Freeform 31"/>
            <p:cNvSpPr/>
            <p:nvPr/>
          </p:nvSpPr>
          <p:spPr>
            <a:xfrm>
              <a:off x="0" y="0"/>
              <a:ext cx="2477282" cy="660400"/>
            </a:xfrm>
            <a:custGeom>
              <a:avLst/>
              <a:gdLst/>
              <a:ahLst/>
              <a:cxnLst/>
              <a:rect l="l" t="t" r="r" b="b"/>
              <a:pathLst>
                <a:path w="2477282" h="660400">
                  <a:moveTo>
                    <a:pt x="2352822" y="59690"/>
                  </a:moveTo>
                  <a:cubicBezTo>
                    <a:pt x="2388382" y="59690"/>
                    <a:pt x="2417592" y="88900"/>
                    <a:pt x="2417592" y="124460"/>
                  </a:cubicBezTo>
                  <a:lnTo>
                    <a:pt x="2417592" y="535940"/>
                  </a:lnTo>
                  <a:cubicBezTo>
                    <a:pt x="2417592" y="571500"/>
                    <a:pt x="2388382" y="600710"/>
                    <a:pt x="2352822" y="600710"/>
                  </a:cubicBezTo>
                  <a:lnTo>
                    <a:pt x="124460" y="600710"/>
                  </a:lnTo>
                  <a:cubicBezTo>
                    <a:pt x="88900" y="600710"/>
                    <a:pt x="59690" y="571500"/>
                    <a:pt x="59690" y="535940"/>
                  </a:cubicBezTo>
                  <a:lnTo>
                    <a:pt x="59690" y="124460"/>
                  </a:lnTo>
                  <a:cubicBezTo>
                    <a:pt x="59690" y="88900"/>
                    <a:pt x="88900" y="59690"/>
                    <a:pt x="124460" y="59690"/>
                  </a:cubicBezTo>
                  <a:lnTo>
                    <a:pt x="2352822" y="59690"/>
                  </a:lnTo>
                  <a:moveTo>
                    <a:pt x="2352822" y="0"/>
                  </a:moveTo>
                  <a:lnTo>
                    <a:pt x="124460" y="0"/>
                  </a:lnTo>
                  <a:cubicBezTo>
                    <a:pt x="55880" y="0"/>
                    <a:pt x="0" y="55880"/>
                    <a:pt x="0" y="124460"/>
                  </a:cubicBezTo>
                  <a:lnTo>
                    <a:pt x="0" y="535940"/>
                  </a:lnTo>
                  <a:cubicBezTo>
                    <a:pt x="0" y="604520"/>
                    <a:pt x="55880" y="660400"/>
                    <a:pt x="124460" y="660400"/>
                  </a:cubicBezTo>
                  <a:lnTo>
                    <a:pt x="2352822" y="660400"/>
                  </a:lnTo>
                  <a:cubicBezTo>
                    <a:pt x="2421402" y="660400"/>
                    <a:pt x="2477282" y="604520"/>
                    <a:pt x="2477282" y="535940"/>
                  </a:cubicBezTo>
                  <a:lnTo>
                    <a:pt x="2477282" y="124460"/>
                  </a:lnTo>
                  <a:cubicBezTo>
                    <a:pt x="2477282" y="55880"/>
                    <a:pt x="2421402" y="0"/>
                    <a:pt x="2352822" y="0"/>
                  </a:cubicBezTo>
                  <a:close/>
                </a:path>
              </a:pathLst>
            </a:custGeom>
            <a:solidFill>
              <a:srgbClr val="004AAD"/>
            </a:solidFill>
          </p:spPr>
        </p:sp>
      </p:grpSp>
      <p:sp>
        <p:nvSpPr>
          <p:cNvPr id="33" name="TextBox 33"/>
          <p:cNvSpPr txBox="1"/>
          <p:nvPr/>
        </p:nvSpPr>
        <p:spPr>
          <a:xfrm>
            <a:off x="10337293" y="7093591"/>
            <a:ext cx="4275876" cy="793402"/>
          </a:xfrm>
          <a:prstGeom prst="rect">
            <a:avLst/>
          </a:prstGeom>
        </p:spPr>
        <p:txBody>
          <a:bodyPr lIns="0" tIns="0" rIns="0" bIns="0" rtlCol="0" anchor="t">
            <a:spAutoFit/>
          </a:bodyPr>
          <a:lstStyle/>
          <a:p>
            <a:pPr algn="ctr">
              <a:lnSpc>
                <a:spcPts val="5986"/>
              </a:lnSpc>
            </a:pPr>
            <a:r>
              <a:rPr lang="en-US" sz="6046" dirty="0">
                <a:solidFill>
                  <a:srgbClr val="000000"/>
                </a:solidFill>
                <a:latin typeface="Amatic SC Bold"/>
              </a:rPr>
              <a:t>growth mindset</a:t>
            </a:r>
          </a:p>
        </p:txBody>
      </p:sp>
      <p:grpSp>
        <p:nvGrpSpPr>
          <p:cNvPr id="34" name="Group 34"/>
          <p:cNvGrpSpPr/>
          <p:nvPr/>
        </p:nvGrpSpPr>
        <p:grpSpPr>
          <a:xfrm>
            <a:off x="1676400" y="6626065"/>
            <a:ext cx="7340715" cy="1570450"/>
            <a:chOff x="0" y="0"/>
            <a:chExt cx="2454121" cy="660400"/>
          </a:xfrm>
        </p:grpSpPr>
        <p:sp>
          <p:nvSpPr>
            <p:cNvPr id="35" name="Freeform 35"/>
            <p:cNvSpPr/>
            <p:nvPr/>
          </p:nvSpPr>
          <p:spPr>
            <a:xfrm>
              <a:off x="31750" y="31750"/>
              <a:ext cx="2390621" cy="596900"/>
            </a:xfrm>
            <a:custGeom>
              <a:avLst/>
              <a:gdLst/>
              <a:ahLst/>
              <a:cxnLst/>
              <a:rect l="l" t="t" r="r" b="b"/>
              <a:pathLst>
                <a:path w="2390621" h="596900">
                  <a:moveTo>
                    <a:pt x="2297911" y="596900"/>
                  </a:moveTo>
                  <a:lnTo>
                    <a:pt x="92710" y="596900"/>
                  </a:lnTo>
                  <a:cubicBezTo>
                    <a:pt x="41910" y="596900"/>
                    <a:pt x="0" y="554990"/>
                    <a:pt x="0" y="504190"/>
                  </a:cubicBezTo>
                  <a:lnTo>
                    <a:pt x="0" y="92710"/>
                  </a:lnTo>
                  <a:cubicBezTo>
                    <a:pt x="0" y="41910"/>
                    <a:pt x="41910" y="0"/>
                    <a:pt x="92710" y="0"/>
                  </a:cubicBezTo>
                  <a:lnTo>
                    <a:pt x="2296641" y="0"/>
                  </a:lnTo>
                  <a:cubicBezTo>
                    <a:pt x="2347441" y="0"/>
                    <a:pt x="2389351" y="41910"/>
                    <a:pt x="2389351" y="92710"/>
                  </a:cubicBezTo>
                  <a:lnTo>
                    <a:pt x="2389351" y="502920"/>
                  </a:lnTo>
                  <a:cubicBezTo>
                    <a:pt x="2390621" y="554990"/>
                    <a:pt x="2348711" y="596900"/>
                    <a:pt x="2297911" y="596900"/>
                  </a:cubicBezTo>
                  <a:close/>
                </a:path>
              </a:pathLst>
            </a:custGeom>
            <a:solidFill>
              <a:srgbClr val="FFFFFF"/>
            </a:solidFill>
          </p:spPr>
        </p:sp>
        <p:sp>
          <p:nvSpPr>
            <p:cNvPr id="36" name="Freeform 36"/>
            <p:cNvSpPr/>
            <p:nvPr/>
          </p:nvSpPr>
          <p:spPr>
            <a:xfrm>
              <a:off x="0" y="0"/>
              <a:ext cx="2454121" cy="660400"/>
            </a:xfrm>
            <a:custGeom>
              <a:avLst/>
              <a:gdLst/>
              <a:ahLst/>
              <a:cxnLst/>
              <a:rect l="l" t="t" r="r" b="b"/>
              <a:pathLst>
                <a:path w="2454121" h="660400">
                  <a:moveTo>
                    <a:pt x="2329661" y="59690"/>
                  </a:moveTo>
                  <a:cubicBezTo>
                    <a:pt x="2365221" y="59690"/>
                    <a:pt x="2394431" y="88900"/>
                    <a:pt x="2394431" y="124460"/>
                  </a:cubicBezTo>
                  <a:lnTo>
                    <a:pt x="2394431" y="535940"/>
                  </a:lnTo>
                  <a:cubicBezTo>
                    <a:pt x="2394431" y="571500"/>
                    <a:pt x="2365221" y="600710"/>
                    <a:pt x="2329661" y="600710"/>
                  </a:cubicBezTo>
                  <a:lnTo>
                    <a:pt x="124460" y="600710"/>
                  </a:lnTo>
                  <a:cubicBezTo>
                    <a:pt x="88900" y="600710"/>
                    <a:pt x="59690" y="571500"/>
                    <a:pt x="59690" y="535940"/>
                  </a:cubicBezTo>
                  <a:lnTo>
                    <a:pt x="59690" y="124460"/>
                  </a:lnTo>
                  <a:cubicBezTo>
                    <a:pt x="59690" y="88900"/>
                    <a:pt x="88900" y="59690"/>
                    <a:pt x="124460" y="59690"/>
                  </a:cubicBezTo>
                  <a:lnTo>
                    <a:pt x="2329661" y="59690"/>
                  </a:lnTo>
                  <a:moveTo>
                    <a:pt x="2329661" y="0"/>
                  </a:moveTo>
                  <a:lnTo>
                    <a:pt x="124460" y="0"/>
                  </a:lnTo>
                  <a:cubicBezTo>
                    <a:pt x="55880" y="0"/>
                    <a:pt x="0" y="55880"/>
                    <a:pt x="0" y="124460"/>
                  </a:cubicBezTo>
                  <a:lnTo>
                    <a:pt x="0" y="535940"/>
                  </a:lnTo>
                  <a:cubicBezTo>
                    <a:pt x="0" y="604520"/>
                    <a:pt x="55880" y="660400"/>
                    <a:pt x="124460" y="660400"/>
                  </a:cubicBezTo>
                  <a:lnTo>
                    <a:pt x="2329661" y="660400"/>
                  </a:lnTo>
                  <a:cubicBezTo>
                    <a:pt x="2398241" y="660400"/>
                    <a:pt x="2454121" y="604520"/>
                    <a:pt x="2454121" y="535940"/>
                  </a:cubicBezTo>
                  <a:lnTo>
                    <a:pt x="2454121" y="124460"/>
                  </a:lnTo>
                  <a:cubicBezTo>
                    <a:pt x="2454121" y="55880"/>
                    <a:pt x="2398241" y="0"/>
                    <a:pt x="2329661" y="0"/>
                  </a:cubicBezTo>
                  <a:close/>
                </a:path>
              </a:pathLst>
            </a:custGeom>
            <a:solidFill>
              <a:srgbClr val="004AAD"/>
            </a:solidFill>
          </p:spPr>
        </p:sp>
      </p:grpSp>
      <p:pic>
        <p:nvPicPr>
          <p:cNvPr id="37" name="Picture 37"/>
          <p:cNvPicPr>
            <a:picLocks noChangeAspect="1"/>
          </p:cNvPicPr>
          <p:nvPr/>
        </p:nvPicPr>
        <p:blipFill>
          <a:blip r:embed="rId8"/>
          <a:srcRect l="21575" t="6560" r="21525" b="5636"/>
          <a:stretch>
            <a:fillRect/>
          </a:stretch>
        </p:blipFill>
        <p:spPr>
          <a:xfrm>
            <a:off x="6963115" y="6993961"/>
            <a:ext cx="855053" cy="852809"/>
          </a:xfrm>
          <a:prstGeom prst="rect">
            <a:avLst/>
          </a:prstGeom>
        </p:spPr>
      </p:pic>
      <p:sp>
        <p:nvSpPr>
          <p:cNvPr id="38" name="TextBox 38"/>
          <p:cNvSpPr txBox="1"/>
          <p:nvPr/>
        </p:nvSpPr>
        <p:spPr>
          <a:xfrm>
            <a:off x="2727057" y="7072659"/>
            <a:ext cx="4275876" cy="793402"/>
          </a:xfrm>
          <a:prstGeom prst="rect">
            <a:avLst/>
          </a:prstGeom>
        </p:spPr>
        <p:txBody>
          <a:bodyPr lIns="0" tIns="0" rIns="0" bIns="0" rtlCol="0" anchor="t">
            <a:spAutoFit/>
          </a:bodyPr>
          <a:lstStyle/>
          <a:p>
            <a:pPr algn="ctr">
              <a:lnSpc>
                <a:spcPts val="5986"/>
              </a:lnSpc>
            </a:pPr>
            <a:r>
              <a:rPr lang="en-US" sz="6046" dirty="0">
                <a:solidFill>
                  <a:srgbClr val="000000"/>
                </a:solidFill>
                <a:latin typeface="Amatic SC Bold"/>
              </a:rPr>
              <a:t>critical thinking</a:t>
            </a:r>
          </a:p>
        </p:txBody>
      </p:sp>
      <p:pic>
        <p:nvPicPr>
          <p:cNvPr id="14" name="Picture 13">
            <a:extLst>
              <a:ext uri="{FF2B5EF4-FFF2-40B4-BE49-F238E27FC236}">
                <a16:creationId xmlns:a16="http://schemas.microsoft.com/office/drawing/2014/main" id="{8EFECC79-A1C7-C24A-B2A9-FC1FB74508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313555" y="6920012"/>
            <a:ext cx="949848" cy="946049"/>
          </a:xfrm>
          <a:prstGeom prst="rect">
            <a:avLst/>
          </a:prstGeom>
        </p:spPr>
      </p:pic>
      <p:pic>
        <p:nvPicPr>
          <p:cNvPr id="23" name="Picture 22">
            <a:extLst>
              <a:ext uri="{FF2B5EF4-FFF2-40B4-BE49-F238E27FC236}">
                <a16:creationId xmlns:a16="http://schemas.microsoft.com/office/drawing/2014/main" id="{00DA595F-0F18-3F4B-997B-B7D071541A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68498" y="3299882"/>
            <a:ext cx="998351" cy="998351"/>
          </a:xfrm>
          <a:prstGeom prst="rect">
            <a:avLst/>
          </a:prstGeom>
        </p:spPr>
      </p:pic>
      <p:pic>
        <p:nvPicPr>
          <p:cNvPr id="42" name="Picture 41">
            <a:extLst>
              <a:ext uri="{FF2B5EF4-FFF2-40B4-BE49-F238E27FC236}">
                <a16:creationId xmlns:a16="http://schemas.microsoft.com/office/drawing/2014/main" id="{E352061A-A213-184F-A6A1-6DAECF2B1C3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206247" y="5155153"/>
            <a:ext cx="905514" cy="905514"/>
          </a:xfrm>
          <a:prstGeom prst="rect">
            <a:avLst/>
          </a:prstGeom>
        </p:spPr>
      </p:pic>
      <p:pic>
        <p:nvPicPr>
          <p:cNvPr id="44" name="Picture 43">
            <a:extLst>
              <a:ext uri="{FF2B5EF4-FFF2-40B4-BE49-F238E27FC236}">
                <a16:creationId xmlns:a16="http://schemas.microsoft.com/office/drawing/2014/main" id="{40E316B2-B80C-D849-A33F-95DA09E663A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05242" y="5178892"/>
            <a:ext cx="858036" cy="858036"/>
          </a:xfrm>
          <a:prstGeom prst="rect">
            <a:avLst/>
          </a:prstGeom>
        </p:spPr>
      </p:pic>
      <p:pic>
        <p:nvPicPr>
          <p:cNvPr id="18" name="Picture 17">
            <a:extLst>
              <a:ext uri="{FF2B5EF4-FFF2-40B4-BE49-F238E27FC236}">
                <a16:creationId xmlns:a16="http://schemas.microsoft.com/office/drawing/2014/main" id="{7737D36A-2196-5D4D-B40F-9229378ADE6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678947" y="3249531"/>
            <a:ext cx="979609" cy="1064930"/>
          </a:xfrm>
          <a:prstGeom prst="rect">
            <a:avLst/>
          </a:prstGeom>
        </p:spPr>
      </p:pic>
      <p:pic>
        <p:nvPicPr>
          <p:cNvPr id="7" name="Audio 6">
            <a:hlinkClick r:id="" action="ppaction://media"/>
            <a:extLst>
              <a:ext uri="{FF2B5EF4-FFF2-40B4-BE49-F238E27FC236}">
                <a16:creationId xmlns:a16="http://schemas.microsoft.com/office/drawing/2014/main" id="{9CFE6B25-3D36-274D-B08A-B6588AD7A1C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9794"/>
    </mc:Choice>
    <mc:Fallback xmlns="">
      <p:transition spd="slow" advTm="129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CCD429-48AD-E74D-B021-012078F2CF18}"/>
              </a:ext>
            </a:extLst>
          </p:cNvPr>
          <p:cNvPicPr>
            <a:picLocks noChangeAspect="1"/>
          </p:cNvPicPr>
          <p:nvPr/>
        </p:nvPicPr>
        <p:blipFill rotWithShape="1">
          <a:blip r:embed="rId5">
            <a:extLst>
              <a:ext uri="{28A0092B-C50C-407E-A947-70E740481C1C}">
                <a14:useLocalDpi xmlns:a14="http://schemas.microsoft.com/office/drawing/2010/main" val="0"/>
              </a:ext>
            </a:extLst>
          </a:blip>
          <a:srcRect l="7887" t="38000" r="4798" b="5334"/>
          <a:stretch/>
        </p:blipFill>
        <p:spPr>
          <a:xfrm>
            <a:off x="3929623" y="759985"/>
            <a:ext cx="10428754" cy="8767030"/>
          </a:xfrm>
          <a:prstGeom prst="rect">
            <a:avLst/>
          </a:prstGeom>
        </p:spPr>
      </p:pic>
      <p:sp>
        <p:nvSpPr>
          <p:cNvPr id="3" name="Freeform 10">
            <a:extLst>
              <a:ext uri="{FF2B5EF4-FFF2-40B4-BE49-F238E27FC236}">
                <a16:creationId xmlns:a16="http://schemas.microsoft.com/office/drawing/2014/main" id="{EBA428DF-D913-DC4A-837D-D360A47F6FD6}"/>
              </a:ext>
            </a:extLst>
          </p:cNvPr>
          <p:cNvSpPr/>
          <p:nvPr/>
        </p:nvSpPr>
        <p:spPr>
          <a:xfrm>
            <a:off x="0" y="0"/>
            <a:ext cx="18288000" cy="10286996"/>
          </a:xfrm>
          <a:custGeom>
            <a:avLst/>
            <a:gdLst/>
            <a:ahLst/>
            <a:cxnLst/>
            <a:rect l="l" t="t" r="r" b="b"/>
            <a:pathLst>
              <a:path w="4253089" h="2392362">
                <a:moveTo>
                  <a:pt x="0" y="0"/>
                </a:moveTo>
                <a:lnTo>
                  <a:pt x="0" y="2392362"/>
                </a:lnTo>
                <a:lnTo>
                  <a:pt x="4253089" y="2392362"/>
                </a:lnTo>
                <a:lnTo>
                  <a:pt x="4253089" y="0"/>
                </a:lnTo>
                <a:lnTo>
                  <a:pt x="0" y="0"/>
                </a:lnTo>
                <a:close/>
                <a:moveTo>
                  <a:pt x="4192129" y="2331402"/>
                </a:moveTo>
                <a:lnTo>
                  <a:pt x="59690" y="2331402"/>
                </a:lnTo>
                <a:lnTo>
                  <a:pt x="59690" y="59690"/>
                </a:lnTo>
                <a:lnTo>
                  <a:pt x="4192129" y="59690"/>
                </a:lnTo>
                <a:lnTo>
                  <a:pt x="4192129" y="2331402"/>
                </a:lnTo>
                <a:close/>
              </a:path>
            </a:pathLst>
          </a:custGeom>
          <a:solidFill>
            <a:srgbClr val="0070C0"/>
          </a:solidFill>
        </p:spPr>
      </p:sp>
      <p:pic>
        <p:nvPicPr>
          <p:cNvPr id="4" name="Audio 3">
            <a:hlinkClick r:id="" action="ppaction://media"/>
            <a:extLst>
              <a:ext uri="{FF2B5EF4-FFF2-40B4-BE49-F238E27FC236}">
                <a16:creationId xmlns:a16="http://schemas.microsoft.com/office/drawing/2014/main" id="{C7C596DB-81C8-9B43-97A3-CFA2360A3E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445261042"/>
      </p:ext>
    </p:extLst>
  </p:cSld>
  <p:clrMapOvr>
    <a:masterClrMapping/>
  </p:clrMapOvr>
  <mc:AlternateContent xmlns:mc="http://schemas.openxmlformats.org/markup-compatibility/2006" xmlns:p14="http://schemas.microsoft.com/office/powerpoint/2010/main">
    <mc:Choice Requires="p14">
      <p:transition spd="slow" p14:dur="2000" advTm="15024"/>
    </mc:Choice>
    <mc:Fallback xmlns="">
      <p:transition spd="slow" advTm="15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a:stretch>
            <a:fillRect/>
          </a:stretch>
        </p:blipFill>
        <p:spPr>
          <a:xfrm>
            <a:off x="11963400" y="4706190"/>
            <a:ext cx="5346454" cy="4582675"/>
          </a:xfrm>
          <a:prstGeom prst="rect">
            <a:avLst/>
          </a:prstGeom>
        </p:spPr>
      </p:pic>
      <p:sp>
        <p:nvSpPr>
          <p:cNvPr id="3" name="TextBox 3"/>
          <p:cNvSpPr txBox="1"/>
          <p:nvPr/>
        </p:nvSpPr>
        <p:spPr>
          <a:xfrm>
            <a:off x="2097829" y="2868092"/>
            <a:ext cx="14092341" cy="1097288"/>
          </a:xfrm>
          <a:prstGeom prst="rect">
            <a:avLst/>
          </a:prstGeom>
        </p:spPr>
        <p:txBody>
          <a:bodyPr wrap="square" lIns="0" tIns="0" rIns="0" bIns="0" rtlCol="0" anchor="t">
            <a:spAutoFit/>
          </a:bodyPr>
          <a:lstStyle/>
          <a:p>
            <a:pPr algn="ctr">
              <a:lnSpc>
                <a:spcPts val="4479"/>
              </a:lnSpc>
              <a:spcBef>
                <a:spcPct val="0"/>
              </a:spcBef>
            </a:pPr>
            <a:r>
              <a:rPr lang="en-US" sz="3199" spc="252" dirty="0">
                <a:solidFill>
                  <a:srgbClr val="000000"/>
                </a:solidFill>
                <a:latin typeface="Lato"/>
              </a:rPr>
              <a:t>The Classics major program at UCD will strengthen your language proficiency and prepare you for your professional goals.</a:t>
            </a:r>
          </a:p>
        </p:txBody>
      </p:sp>
      <p:sp>
        <p:nvSpPr>
          <p:cNvPr id="5" name="TextBox 5"/>
          <p:cNvSpPr txBox="1"/>
          <p:nvPr/>
        </p:nvSpPr>
        <p:spPr>
          <a:xfrm>
            <a:off x="1240903" y="1104900"/>
            <a:ext cx="9183461" cy="1064630"/>
          </a:xfrm>
          <a:prstGeom prst="rect">
            <a:avLst/>
          </a:prstGeom>
        </p:spPr>
        <p:txBody>
          <a:bodyPr lIns="0" tIns="0" rIns="0" bIns="0" rtlCol="0" anchor="t">
            <a:spAutoFit/>
          </a:bodyPr>
          <a:lstStyle/>
          <a:p>
            <a:pPr>
              <a:lnSpc>
                <a:spcPts val="8363"/>
              </a:lnSpc>
            </a:pPr>
            <a:r>
              <a:rPr lang="en-US" sz="7603" spc="965" dirty="0">
                <a:solidFill>
                  <a:srgbClr val="000000"/>
                </a:solidFill>
                <a:latin typeface="Bebas Neue Bold"/>
              </a:rPr>
              <a:t>language placement</a:t>
            </a:r>
          </a:p>
        </p:txBody>
      </p:sp>
      <p:sp>
        <p:nvSpPr>
          <p:cNvPr id="6" name="TextBox 6"/>
          <p:cNvSpPr txBox="1"/>
          <p:nvPr/>
        </p:nvSpPr>
        <p:spPr>
          <a:xfrm>
            <a:off x="1240903" y="4583791"/>
            <a:ext cx="10957443" cy="1674369"/>
          </a:xfrm>
          <a:prstGeom prst="rect">
            <a:avLst/>
          </a:prstGeom>
        </p:spPr>
        <p:txBody>
          <a:bodyPr wrap="square" lIns="0" tIns="0" rIns="0" bIns="0" rtlCol="0" anchor="t">
            <a:spAutoFit/>
          </a:bodyPr>
          <a:lstStyle/>
          <a:p>
            <a:pPr algn="ctr">
              <a:lnSpc>
                <a:spcPts val="4479"/>
              </a:lnSpc>
            </a:pPr>
            <a:r>
              <a:rPr lang="en-US" sz="3199" spc="252" dirty="0">
                <a:solidFill>
                  <a:srgbClr val="000000"/>
                </a:solidFill>
                <a:latin typeface="Lato"/>
              </a:rPr>
              <a:t>If you have prior background in Greek or Latin, you may consider taking the placement test through the </a:t>
            </a:r>
          </a:p>
          <a:p>
            <a:pPr algn="ctr">
              <a:lnSpc>
                <a:spcPts val="4479"/>
              </a:lnSpc>
              <a:spcBef>
                <a:spcPct val="0"/>
              </a:spcBef>
            </a:pPr>
            <a:r>
              <a:rPr lang="en-US" sz="3199" spc="252" dirty="0">
                <a:solidFill>
                  <a:srgbClr val="000000"/>
                </a:solidFill>
                <a:latin typeface="Lato Bold"/>
              </a:rPr>
              <a:t>Davis Language Center</a:t>
            </a:r>
            <a:r>
              <a:rPr lang="en-US" sz="3199" spc="252" dirty="0">
                <a:solidFill>
                  <a:srgbClr val="000000"/>
                </a:solidFill>
                <a:latin typeface="Lato"/>
              </a:rPr>
              <a:t>: </a:t>
            </a:r>
            <a:r>
              <a:rPr lang="en-US" sz="3199" spc="252" dirty="0" err="1">
                <a:solidFill>
                  <a:srgbClr val="5271FF"/>
                </a:solidFill>
                <a:latin typeface="Lato Bold"/>
              </a:rPr>
              <a:t>ucdlc.ucdavis.edu</a:t>
            </a:r>
            <a:r>
              <a:rPr lang="en-US" sz="3199" spc="252" dirty="0">
                <a:solidFill>
                  <a:srgbClr val="000000"/>
                </a:solidFill>
                <a:latin typeface="Lato"/>
              </a:rPr>
              <a:t>. </a:t>
            </a:r>
          </a:p>
        </p:txBody>
      </p:sp>
      <p:grpSp>
        <p:nvGrpSpPr>
          <p:cNvPr id="10" name="Group 10"/>
          <p:cNvGrpSpPr/>
          <p:nvPr/>
        </p:nvGrpSpPr>
        <p:grpSpPr>
          <a:xfrm>
            <a:off x="0" y="0"/>
            <a:ext cx="18288000" cy="10287000"/>
            <a:chOff x="0" y="0"/>
            <a:chExt cx="4253089" cy="2392363"/>
          </a:xfrm>
        </p:grpSpPr>
        <p:sp>
          <p:nvSpPr>
            <p:cNvPr id="11" name="Freeform 11"/>
            <p:cNvSpPr/>
            <p:nvPr/>
          </p:nvSpPr>
          <p:spPr>
            <a:xfrm>
              <a:off x="0" y="0"/>
              <a:ext cx="4253089" cy="2392362"/>
            </a:xfrm>
            <a:custGeom>
              <a:avLst/>
              <a:gdLst/>
              <a:ahLst/>
              <a:cxnLst/>
              <a:rect l="l" t="t" r="r" b="b"/>
              <a:pathLst>
                <a:path w="4253089" h="2392362">
                  <a:moveTo>
                    <a:pt x="0" y="0"/>
                  </a:moveTo>
                  <a:lnTo>
                    <a:pt x="0" y="2392362"/>
                  </a:lnTo>
                  <a:lnTo>
                    <a:pt x="4253089" y="2392362"/>
                  </a:lnTo>
                  <a:lnTo>
                    <a:pt x="4253089" y="0"/>
                  </a:lnTo>
                  <a:lnTo>
                    <a:pt x="0" y="0"/>
                  </a:lnTo>
                  <a:close/>
                  <a:moveTo>
                    <a:pt x="4192129" y="2331402"/>
                  </a:moveTo>
                  <a:lnTo>
                    <a:pt x="59690" y="2331402"/>
                  </a:lnTo>
                  <a:lnTo>
                    <a:pt x="59690" y="59690"/>
                  </a:lnTo>
                  <a:lnTo>
                    <a:pt x="4192129" y="59690"/>
                  </a:lnTo>
                  <a:lnTo>
                    <a:pt x="4192129" y="2331402"/>
                  </a:lnTo>
                  <a:close/>
                </a:path>
              </a:pathLst>
            </a:custGeom>
            <a:solidFill>
              <a:srgbClr val="779B3B"/>
            </a:solidFill>
          </p:spPr>
        </p:sp>
      </p:grpSp>
      <p:sp>
        <p:nvSpPr>
          <p:cNvPr id="12" name="TextBox 6">
            <a:extLst>
              <a:ext uri="{FF2B5EF4-FFF2-40B4-BE49-F238E27FC236}">
                <a16:creationId xmlns:a16="http://schemas.microsoft.com/office/drawing/2014/main" id="{FABEF1BD-D215-494F-8D59-889085B5AB65}"/>
              </a:ext>
            </a:extLst>
          </p:cNvPr>
          <p:cNvSpPr txBox="1"/>
          <p:nvPr/>
        </p:nvSpPr>
        <p:spPr>
          <a:xfrm>
            <a:off x="2025510" y="6997528"/>
            <a:ext cx="9388228" cy="1674369"/>
          </a:xfrm>
          <a:prstGeom prst="rect">
            <a:avLst/>
          </a:prstGeom>
        </p:spPr>
        <p:txBody>
          <a:bodyPr wrap="square" lIns="0" tIns="0" rIns="0" bIns="0" rtlCol="0" anchor="t">
            <a:spAutoFit/>
          </a:bodyPr>
          <a:lstStyle/>
          <a:p>
            <a:pPr algn="ctr">
              <a:lnSpc>
                <a:spcPts val="4479"/>
              </a:lnSpc>
            </a:pPr>
            <a:r>
              <a:rPr lang="en-US" sz="3199" spc="252" dirty="0">
                <a:solidFill>
                  <a:srgbClr val="000000"/>
                </a:solidFill>
                <a:latin typeface="Lato"/>
              </a:rPr>
              <a:t>Please speak to an advisor if you have AP/IB exam credit and ask which Greek or Latin language course you should start with.</a:t>
            </a:r>
          </a:p>
        </p:txBody>
      </p:sp>
      <p:pic>
        <p:nvPicPr>
          <p:cNvPr id="4" name="Audio 3">
            <a:hlinkClick r:id="" action="ppaction://media"/>
            <a:extLst>
              <a:ext uri="{FF2B5EF4-FFF2-40B4-BE49-F238E27FC236}">
                <a16:creationId xmlns:a16="http://schemas.microsoft.com/office/drawing/2014/main" id="{CD276B7A-6395-8D44-A5E0-2F920211A0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222"/>
    </mc:Choice>
    <mc:Fallback xmlns="">
      <p:transition spd="slow" advTm="23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5"/>
          <a:srcRect l="11958" r="5178" b="22878"/>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914400" y="8115300"/>
            <a:ext cx="9048555" cy="1485594"/>
          </a:xfrm>
          <a:prstGeom prst="rect">
            <a:avLst/>
          </a:prstGeom>
        </p:spPr>
        <p:txBody>
          <a:bodyPr lIns="0" tIns="0" rIns="0" bIns="0" rtlCol="0" anchor="t">
            <a:spAutoFit/>
          </a:bodyPr>
          <a:lstStyle/>
          <a:p>
            <a:pPr algn="ctr">
              <a:lnSpc>
                <a:spcPts val="12159"/>
              </a:lnSpc>
              <a:spcBef>
                <a:spcPct val="0"/>
              </a:spcBef>
            </a:pPr>
            <a:r>
              <a:rPr lang="en-US" sz="8685" spc="1007" dirty="0">
                <a:solidFill>
                  <a:srgbClr val="FFFFFF"/>
                </a:solidFill>
                <a:latin typeface="Arsenal Bold"/>
              </a:rPr>
              <a:t>STUDY ABROAD</a:t>
            </a:r>
          </a:p>
        </p:txBody>
      </p:sp>
      <p:pic>
        <p:nvPicPr>
          <p:cNvPr id="3" name="Audio 2">
            <a:hlinkClick r:id="" action="ppaction://media"/>
            <a:extLst>
              <a:ext uri="{FF2B5EF4-FFF2-40B4-BE49-F238E27FC236}">
                <a16:creationId xmlns:a16="http://schemas.microsoft.com/office/drawing/2014/main" id="{B1FFA1AB-1EA3-B848-8153-E810330FDC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360"/>
    </mc:Choice>
    <mc:Fallback xmlns="">
      <p:transition spd="slow" advTm="16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5359763" y="1202463"/>
            <a:ext cx="4535464" cy="1310808"/>
          </a:xfrm>
          <a:prstGeom prst="rect">
            <a:avLst/>
          </a:prstGeom>
        </p:spPr>
        <p:txBody>
          <a:bodyPr lIns="0" tIns="0" rIns="0" bIns="0" rtlCol="0" anchor="t">
            <a:spAutoFit/>
          </a:bodyPr>
          <a:lstStyle/>
          <a:p>
            <a:pPr>
              <a:lnSpc>
                <a:spcPts val="10854"/>
              </a:lnSpc>
              <a:spcBef>
                <a:spcPct val="0"/>
              </a:spcBef>
            </a:pPr>
            <a:r>
              <a:rPr lang="en-US" sz="7753" spc="860" dirty="0">
                <a:solidFill>
                  <a:srgbClr val="000000"/>
                </a:solidFill>
                <a:latin typeface="Bebas Neue"/>
              </a:rPr>
              <a:t>Ethan</a:t>
            </a:r>
          </a:p>
        </p:txBody>
      </p:sp>
      <p:sp>
        <p:nvSpPr>
          <p:cNvPr id="10" name="TextBox 10"/>
          <p:cNvSpPr txBox="1"/>
          <p:nvPr/>
        </p:nvSpPr>
        <p:spPr>
          <a:xfrm>
            <a:off x="892616" y="4947175"/>
            <a:ext cx="11340420" cy="4735655"/>
          </a:xfrm>
          <a:prstGeom prst="rect">
            <a:avLst/>
          </a:prstGeom>
        </p:spPr>
        <p:txBody>
          <a:bodyPr wrap="square" lIns="0" tIns="0" rIns="0" bIns="0" rtlCol="0" anchor="t">
            <a:spAutoFit/>
          </a:bodyPr>
          <a:lstStyle/>
          <a:p>
            <a:pPr>
              <a:lnSpc>
                <a:spcPct val="150000"/>
              </a:lnSpc>
              <a:spcBef>
                <a:spcPct val="0"/>
              </a:spcBef>
            </a:pPr>
            <a:r>
              <a:rPr lang="en-US" sz="2600" dirty="0"/>
              <a:t>This study abroad program collects Classics majors from all over America and brings them to Rome to study the topography and ancient culture of the city. On our explorations to the city, we would bond and discuss Classics as a group while investigating a plethora of ruins and monuments spanning across the city. The classes themselves were entirely outside, surrounded by the bustle of the city. The hands-on learning helped solidify and impassion my love for Classics. Everything that I learned about in a classroom suddenly became tangible and a complete narrative formed where archaeological and literary evidence work in conjunction.</a:t>
            </a:r>
            <a:endParaRPr lang="en-US" sz="2600" spc="150" dirty="0">
              <a:solidFill>
                <a:srgbClr val="000000"/>
              </a:solidFill>
              <a:latin typeface="Lato"/>
            </a:endParaRPr>
          </a:p>
        </p:txBody>
      </p:sp>
      <p:grpSp>
        <p:nvGrpSpPr>
          <p:cNvPr id="16" name="Group 9">
            <a:extLst>
              <a:ext uri="{FF2B5EF4-FFF2-40B4-BE49-F238E27FC236}">
                <a16:creationId xmlns:a16="http://schemas.microsoft.com/office/drawing/2014/main" id="{47F9CEAB-9B15-1C42-8620-5056D95640BB}"/>
              </a:ext>
            </a:extLst>
          </p:cNvPr>
          <p:cNvGrpSpPr/>
          <p:nvPr/>
        </p:nvGrpSpPr>
        <p:grpSpPr>
          <a:xfrm>
            <a:off x="0" y="0"/>
            <a:ext cx="18288000" cy="10287000"/>
            <a:chOff x="0" y="0"/>
            <a:chExt cx="4253089" cy="2392363"/>
          </a:xfrm>
          <a:solidFill>
            <a:schemeClr val="accent4">
              <a:lumMod val="75000"/>
            </a:schemeClr>
          </a:solidFill>
        </p:grpSpPr>
        <p:sp>
          <p:nvSpPr>
            <p:cNvPr id="17" name="Freeform 10">
              <a:extLst>
                <a:ext uri="{FF2B5EF4-FFF2-40B4-BE49-F238E27FC236}">
                  <a16:creationId xmlns:a16="http://schemas.microsoft.com/office/drawing/2014/main" id="{F5896B55-8DB8-D441-9954-3DB855062C9B}"/>
                </a:ext>
              </a:extLst>
            </p:cNvPr>
            <p:cNvSpPr/>
            <p:nvPr/>
          </p:nvSpPr>
          <p:spPr>
            <a:xfrm>
              <a:off x="0" y="0"/>
              <a:ext cx="4253089" cy="2392362"/>
            </a:xfrm>
            <a:custGeom>
              <a:avLst/>
              <a:gdLst/>
              <a:ahLst/>
              <a:cxnLst/>
              <a:rect l="l" t="t" r="r" b="b"/>
              <a:pathLst>
                <a:path w="4253089" h="2392362">
                  <a:moveTo>
                    <a:pt x="0" y="0"/>
                  </a:moveTo>
                  <a:lnTo>
                    <a:pt x="0" y="2392362"/>
                  </a:lnTo>
                  <a:lnTo>
                    <a:pt x="4253089" y="2392362"/>
                  </a:lnTo>
                  <a:lnTo>
                    <a:pt x="4253089" y="0"/>
                  </a:lnTo>
                  <a:lnTo>
                    <a:pt x="0" y="0"/>
                  </a:lnTo>
                  <a:close/>
                  <a:moveTo>
                    <a:pt x="4192129" y="2331402"/>
                  </a:moveTo>
                  <a:lnTo>
                    <a:pt x="59690" y="2331402"/>
                  </a:lnTo>
                  <a:lnTo>
                    <a:pt x="59690" y="59690"/>
                  </a:lnTo>
                  <a:lnTo>
                    <a:pt x="4192129" y="59690"/>
                  </a:lnTo>
                  <a:lnTo>
                    <a:pt x="4192129" y="2331402"/>
                  </a:lnTo>
                  <a:close/>
                </a:path>
              </a:pathLst>
            </a:custGeom>
            <a:grpFill/>
          </p:spPr>
        </p:sp>
      </p:grpSp>
      <p:pic>
        <p:nvPicPr>
          <p:cNvPr id="3" name="Picture 2">
            <a:extLst>
              <a:ext uri="{FF2B5EF4-FFF2-40B4-BE49-F238E27FC236}">
                <a16:creationId xmlns:a16="http://schemas.microsoft.com/office/drawing/2014/main" id="{DE2F36E9-F015-D849-9135-CC38A8304165}"/>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29499"/>
          <a:stretch/>
        </p:blipFill>
        <p:spPr>
          <a:xfrm>
            <a:off x="1234687" y="891402"/>
            <a:ext cx="3574536" cy="3801399"/>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FDD4BF56-7202-9240-A541-1F35C8905E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71414" y="5584204"/>
            <a:ext cx="4423971" cy="3317978"/>
          </a:xfrm>
          <a:prstGeom prst="rect">
            <a:avLst/>
          </a:prstGeom>
          <a:ln>
            <a:noFill/>
          </a:ln>
          <a:effectLst>
            <a:outerShdw blurRad="190500" algn="tl" rotWithShape="0">
              <a:srgbClr val="000000">
                <a:alpha val="70000"/>
              </a:srgbClr>
            </a:outerShdw>
          </a:effectLst>
        </p:spPr>
      </p:pic>
      <p:sp>
        <p:nvSpPr>
          <p:cNvPr id="18" name="TextBox 5">
            <a:extLst>
              <a:ext uri="{FF2B5EF4-FFF2-40B4-BE49-F238E27FC236}">
                <a16:creationId xmlns:a16="http://schemas.microsoft.com/office/drawing/2014/main" id="{3228B15A-2B4A-254C-9D89-0D9AC95E3BF5}"/>
              </a:ext>
            </a:extLst>
          </p:cNvPr>
          <p:cNvSpPr txBox="1"/>
          <p:nvPr/>
        </p:nvSpPr>
        <p:spPr>
          <a:xfrm>
            <a:off x="5359764" y="2478594"/>
            <a:ext cx="6664569" cy="1267976"/>
          </a:xfrm>
          <a:prstGeom prst="rect">
            <a:avLst/>
          </a:prstGeom>
        </p:spPr>
        <p:txBody>
          <a:bodyPr wrap="square" lIns="0" tIns="0" rIns="0" bIns="0" rtlCol="0" anchor="t">
            <a:spAutoFit/>
          </a:bodyPr>
          <a:lstStyle/>
          <a:p>
            <a:pPr>
              <a:lnSpc>
                <a:spcPts val="5176"/>
              </a:lnSpc>
              <a:spcBef>
                <a:spcPct val="0"/>
              </a:spcBef>
            </a:pPr>
            <a:r>
              <a:rPr lang="en-US" sz="3697" spc="210" dirty="0">
                <a:solidFill>
                  <a:srgbClr val="000000"/>
                </a:solidFill>
                <a:latin typeface="Lato"/>
              </a:rPr>
              <a:t>Intercollegiate Center for Classical Studies – Rome </a:t>
            </a:r>
          </a:p>
        </p:txBody>
      </p:sp>
      <p:pic>
        <p:nvPicPr>
          <p:cNvPr id="12" name="Picture 11">
            <a:extLst>
              <a:ext uri="{FF2B5EF4-FFF2-40B4-BE49-F238E27FC236}">
                <a16:creationId xmlns:a16="http://schemas.microsoft.com/office/drawing/2014/main" id="{2D5E6070-92AD-BF4B-ACCA-00C814BCD0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33035" y="1049236"/>
            <a:ext cx="4647643" cy="3485732"/>
          </a:xfrm>
          <a:prstGeom prst="rect">
            <a:avLst/>
          </a:prstGeom>
          <a:ln>
            <a:noFill/>
          </a:ln>
          <a:effectLst>
            <a:outerShdw blurRad="190500" algn="tl" rotWithShape="0">
              <a:srgbClr val="000000">
                <a:alpha val="70000"/>
              </a:srgbClr>
            </a:outerShdw>
          </a:effectLst>
        </p:spPr>
      </p:pic>
      <p:pic>
        <p:nvPicPr>
          <p:cNvPr id="2" name="Audio 1">
            <a:hlinkClick r:id="" action="ppaction://media"/>
            <a:extLst>
              <a:ext uri="{FF2B5EF4-FFF2-40B4-BE49-F238E27FC236}">
                <a16:creationId xmlns:a16="http://schemas.microsoft.com/office/drawing/2014/main" id="{4D435223-3386-954D-BC5C-AC683D16CD4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1870163916"/>
      </p:ext>
    </p:extLst>
  </p:cSld>
  <p:clrMapOvr>
    <a:masterClrMapping/>
  </p:clrMapOvr>
  <mc:AlternateContent xmlns:mc="http://schemas.openxmlformats.org/markup-compatibility/2006" xmlns:p14="http://schemas.microsoft.com/office/powerpoint/2010/main">
    <mc:Choice Requires="p14">
      <p:transition spd="slow" p14:dur="2000" advTm="2288"/>
    </mc:Choice>
    <mc:Fallback xmlns="">
      <p:transition spd="slow" advTm="2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F75F0E2-71BF-CF4E-9EB5-35D741615E15}"/>
              </a:ext>
            </a:extLst>
          </p:cNvPr>
          <p:cNvSpPr>
            <a:spLocks noGrp="1"/>
          </p:cNvSpPr>
          <p:nvPr>
            <p:ph type="body" idx="1"/>
          </p:nvPr>
        </p:nvSpPr>
        <p:spPr>
          <a:xfrm>
            <a:off x="4838699" y="3121444"/>
            <a:ext cx="8610600" cy="958774"/>
          </a:xfrm>
        </p:spPr>
        <p:txBody>
          <a:bodyPr>
            <a:normAutofit fontScale="92500"/>
          </a:bodyPr>
          <a:lstStyle/>
          <a:p>
            <a:r>
              <a:rPr lang="en-US" sz="6000" b="1" dirty="0">
                <a:solidFill>
                  <a:srgbClr val="0070C0"/>
                </a:solidFill>
              </a:rPr>
              <a:t>globallearning.ucdavis.edu</a:t>
            </a:r>
          </a:p>
        </p:txBody>
      </p:sp>
      <p:sp>
        <p:nvSpPr>
          <p:cNvPr id="4" name="AutoShape 2"/>
          <p:cNvSpPr>
            <a:spLocks noChangeArrowheads="1"/>
          </p:cNvSpPr>
          <p:nvPr/>
        </p:nvSpPr>
        <p:spPr bwMode="auto">
          <a:xfrm>
            <a:off x="3109273" y="4567065"/>
            <a:ext cx="12069453" cy="3559850"/>
          </a:xfrm>
          <a:prstGeom prst="roundRect">
            <a:avLst>
              <a:gd name="adj" fmla="val 16667"/>
            </a:avLst>
          </a:prstGeom>
          <a:solidFill>
            <a:srgbClr val="E4EFF4"/>
          </a:solidFill>
          <a:ln>
            <a:noFill/>
          </a:ln>
          <a:effectLst/>
          <a:extLst>
            <a:ext uri="{91240B29-F687-4F45-9708-019B960494DF}">
              <a14:hiddenLine xmlns:a14="http://schemas.microsoft.com/office/drawing/2010/main" w="25400" algn="in">
                <a:solidFill>
                  <a:srgbClr val="005293"/>
                </a:solidFill>
                <a:round/>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54864" tIns="54864" rIns="54864" bIns="54864" numCol="1" anchor="t" anchorCtr="0" compatLnSpc="1">
            <a:prstTxWarp prst="textNoShape">
              <a:avLst/>
            </a:prstTxWarp>
          </a:bodyPr>
          <a:lstStyle/>
          <a:p>
            <a:pPr defTabSz="1371600" eaLnBrk="0" fontAlgn="base" hangingPunct="0">
              <a:spcBef>
                <a:spcPct val="0"/>
              </a:spcBef>
              <a:spcAft>
                <a:spcPct val="0"/>
              </a:spcAft>
            </a:pPr>
            <a:endParaRPr lang="en-US" altLang="en-US" sz="2700">
              <a:latin typeface="Arial" panose="020B0604020202020204" pitchFamily="34"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2076" y="5001538"/>
            <a:ext cx="3977259" cy="2783871"/>
          </a:xfrm>
          <a:prstGeom prst="rect">
            <a:avLst/>
          </a:prstGeom>
        </p:spPr>
      </p:pic>
      <p:sp>
        <p:nvSpPr>
          <p:cNvPr id="6" name="Text Box 3"/>
          <p:cNvSpPr txBox="1">
            <a:spLocks noChangeArrowheads="1"/>
          </p:cNvSpPr>
          <p:nvPr/>
        </p:nvSpPr>
        <p:spPr bwMode="auto">
          <a:xfrm>
            <a:off x="8019219" y="4912974"/>
            <a:ext cx="6567602" cy="29128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54864" tIns="54864" rIns="54864" bIns="54864" numCol="1" anchor="t" anchorCtr="0" compatLnSpc="1">
            <a:prstTxWarp prst="textNoShape">
              <a:avLst/>
            </a:prstTxWarp>
          </a:bodyPr>
          <a:lstStyle/>
          <a:p>
            <a:pPr algn="r" defTabSz="1371600" eaLnBrk="0" fontAlgn="base" hangingPunct="0">
              <a:spcBef>
                <a:spcPct val="0"/>
              </a:spcBef>
              <a:spcAft>
                <a:spcPct val="0"/>
              </a:spcAft>
            </a:pPr>
            <a:r>
              <a:rPr lang="en-US" altLang="en-US" sz="3600" b="1" dirty="0">
                <a:solidFill>
                  <a:srgbClr val="343248"/>
                </a:solidFill>
              </a:rPr>
              <a:t>Global Learning Hub</a:t>
            </a:r>
          </a:p>
          <a:p>
            <a:pPr algn="r" defTabSz="1371600" eaLnBrk="0" fontAlgn="base" hangingPunct="0">
              <a:spcBef>
                <a:spcPct val="0"/>
              </a:spcBef>
              <a:spcAft>
                <a:spcPct val="0"/>
              </a:spcAft>
            </a:pPr>
            <a:endParaRPr lang="en-US" altLang="en-US" sz="1200" b="1" dirty="0">
              <a:solidFill>
                <a:srgbClr val="343248"/>
              </a:solidFill>
            </a:endParaRPr>
          </a:p>
          <a:p>
            <a:pPr algn="r" defTabSz="1371600" eaLnBrk="0" fontAlgn="base" hangingPunct="0">
              <a:spcBef>
                <a:spcPct val="0"/>
              </a:spcBef>
              <a:spcAft>
                <a:spcPct val="0"/>
              </a:spcAft>
            </a:pPr>
            <a:r>
              <a:rPr lang="en-US" altLang="en-US" sz="2700" dirty="0">
                <a:solidFill>
                  <a:srgbClr val="343248"/>
                </a:solidFill>
              </a:rPr>
              <a:t>UC Davis Global Affairs</a:t>
            </a:r>
          </a:p>
          <a:p>
            <a:pPr algn="r" defTabSz="1371600" eaLnBrk="0" fontAlgn="base" hangingPunct="0">
              <a:spcBef>
                <a:spcPct val="0"/>
              </a:spcBef>
              <a:spcAft>
                <a:spcPct val="0"/>
              </a:spcAft>
            </a:pPr>
            <a:r>
              <a:rPr lang="en-US" altLang="en-US" sz="2700" dirty="0">
                <a:solidFill>
                  <a:srgbClr val="343248"/>
                </a:solidFill>
              </a:rPr>
              <a:t>International Center, Suite 1120 </a:t>
            </a:r>
          </a:p>
          <a:p>
            <a:pPr algn="r" defTabSz="1371600" eaLnBrk="0" fontAlgn="base" hangingPunct="0">
              <a:spcBef>
                <a:spcPct val="0"/>
              </a:spcBef>
              <a:spcAft>
                <a:spcPct val="0"/>
              </a:spcAft>
            </a:pPr>
            <a:r>
              <a:rPr lang="en-US" altLang="en-US" sz="2700" dirty="0">
                <a:solidFill>
                  <a:srgbClr val="343248"/>
                </a:solidFill>
              </a:rPr>
              <a:t>One Shields Ave, Davis, CA 95616</a:t>
            </a:r>
          </a:p>
          <a:p>
            <a:pPr algn="r" defTabSz="1371600" eaLnBrk="0" fontAlgn="base" hangingPunct="0">
              <a:spcBef>
                <a:spcPct val="0"/>
              </a:spcBef>
              <a:spcAft>
                <a:spcPct val="0"/>
              </a:spcAft>
            </a:pPr>
            <a:r>
              <a:rPr lang="en-US" altLang="en-US" sz="2700" dirty="0">
                <a:solidFill>
                  <a:srgbClr val="343248"/>
                </a:solidFill>
              </a:rPr>
              <a:t>(530) 752-5763</a:t>
            </a:r>
          </a:p>
          <a:p>
            <a:pPr algn="r" defTabSz="1371600" eaLnBrk="0" fontAlgn="base" hangingPunct="0">
              <a:spcBef>
                <a:spcPct val="0"/>
              </a:spcBef>
              <a:spcAft>
                <a:spcPct val="0"/>
              </a:spcAft>
            </a:pPr>
            <a:r>
              <a:rPr lang="en-US" altLang="en-US" sz="2700" dirty="0">
                <a:solidFill>
                  <a:srgbClr val="343248"/>
                </a:solidFill>
              </a:rPr>
              <a:t>globallearning@ucdavis.edu</a:t>
            </a:r>
            <a:endParaRPr lang="en-US" altLang="en-US" sz="2700" dirty="0"/>
          </a:p>
        </p:txBody>
      </p:sp>
      <p:sp>
        <p:nvSpPr>
          <p:cNvPr id="11" name="Title 1">
            <a:extLst>
              <a:ext uri="{FF2B5EF4-FFF2-40B4-BE49-F238E27FC236}">
                <a16:creationId xmlns:a16="http://schemas.microsoft.com/office/drawing/2014/main" id="{29E233C2-F052-B648-BA8F-393DC28995DD}"/>
              </a:ext>
            </a:extLst>
          </p:cNvPr>
          <p:cNvSpPr>
            <a:spLocks noGrp="1"/>
          </p:cNvSpPr>
          <p:nvPr>
            <p:ph type="title"/>
          </p:nvPr>
        </p:nvSpPr>
        <p:spPr>
          <a:xfrm>
            <a:off x="1554636" y="1816761"/>
            <a:ext cx="15178726" cy="958774"/>
          </a:xfrm>
        </p:spPr>
        <p:txBody>
          <a:bodyPr>
            <a:noAutofit/>
          </a:bodyPr>
          <a:lstStyle/>
          <a:p>
            <a:pPr algn="ctr"/>
            <a:r>
              <a:rPr lang="en-US" sz="6600" b="1" dirty="0">
                <a:latin typeface="+mn-lt"/>
              </a:rPr>
              <a:t>QUESTIONS about studying abroad?</a:t>
            </a:r>
          </a:p>
        </p:txBody>
      </p:sp>
      <p:grpSp>
        <p:nvGrpSpPr>
          <p:cNvPr id="7" name="Group 9">
            <a:extLst>
              <a:ext uri="{FF2B5EF4-FFF2-40B4-BE49-F238E27FC236}">
                <a16:creationId xmlns:a16="http://schemas.microsoft.com/office/drawing/2014/main" id="{B2965AE7-BA19-D947-92E0-654221BEAC03}"/>
              </a:ext>
            </a:extLst>
          </p:cNvPr>
          <p:cNvGrpSpPr/>
          <p:nvPr/>
        </p:nvGrpSpPr>
        <p:grpSpPr>
          <a:xfrm>
            <a:off x="0" y="0"/>
            <a:ext cx="18288000" cy="10287000"/>
            <a:chOff x="0" y="0"/>
            <a:chExt cx="4253089" cy="2392363"/>
          </a:xfrm>
          <a:solidFill>
            <a:schemeClr val="tx2">
              <a:lumMod val="60000"/>
              <a:lumOff val="40000"/>
            </a:schemeClr>
          </a:solidFill>
        </p:grpSpPr>
        <p:sp>
          <p:nvSpPr>
            <p:cNvPr id="8" name="Freeform 10">
              <a:extLst>
                <a:ext uri="{FF2B5EF4-FFF2-40B4-BE49-F238E27FC236}">
                  <a16:creationId xmlns:a16="http://schemas.microsoft.com/office/drawing/2014/main" id="{3126EC8E-A809-1D40-A875-A6408594AFFF}"/>
                </a:ext>
              </a:extLst>
            </p:cNvPr>
            <p:cNvSpPr/>
            <p:nvPr/>
          </p:nvSpPr>
          <p:spPr>
            <a:xfrm>
              <a:off x="0" y="0"/>
              <a:ext cx="4253089" cy="2392362"/>
            </a:xfrm>
            <a:custGeom>
              <a:avLst/>
              <a:gdLst/>
              <a:ahLst/>
              <a:cxnLst/>
              <a:rect l="l" t="t" r="r" b="b"/>
              <a:pathLst>
                <a:path w="4253089" h="2392362">
                  <a:moveTo>
                    <a:pt x="0" y="0"/>
                  </a:moveTo>
                  <a:lnTo>
                    <a:pt x="0" y="2392362"/>
                  </a:lnTo>
                  <a:lnTo>
                    <a:pt x="4253089" y="2392362"/>
                  </a:lnTo>
                  <a:lnTo>
                    <a:pt x="4253089" y="0"/>
                  </a:lnTo>
                  <a:lnTo>
                    <a:pt x="0" y="0"/>
                  </a:lnTo>
                  <a:close/>
                  <a:moveTo>
                    <a:pt x="4192129" y="2331402"/>
                  </a:moveTo>
                  <a:lnTo>
                    <a:pt x="59690" y="2331402"/>
                  </a:lnTo>
                  <a:lnTo>
                    <a:pt x="59690" y="59690"/>
                  </a:lnTo>
                  <a:lnTo>
                    <a:pt x="4192129" y="59690"/>
                  </a:lnTo>
                  <a:lnTo>
                    <a:pt x="4192129" y="2331402"/>
                  </a:lnTo>
                  <a:close/>
                </a:path>
              </a:pathLst>
            </a:custGeom>
            <a:grpFill/>
            <a:ln>
              <a:noFill/>
            </a:ln>
          </p:spPr>
        </p:sp>
      </p:grpSp>
      <p:pic>
        <p:nvPicPr>
          <p:cNvPr id="2" name="Audio 1">
            <a:hlinkClick r:id="" action="ppaction://media"/>
            <a:extLst>
              <a:ext uri="{FF2B5EF4-FFF2-40B4-BE49-F238E27FC236}">
                <a16:creationId xmlns:a16="http://schemas.microsoft.com/office/drawing/2014/main" id="{ABFE8AE1-7142-6044-8CA4-94C0342411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1467753214"/>
      </p:ext>
    </p:extLst>
  </p:cSld>
  <p:clrMapOvr>
    <a:masterClrMapping/>
  </p:clrMapOvr>
  <mc:AlternateContent xmlns:mc="http://schemas.openxmlformats.org/markup-compatibility/2006" xmlns:p14="http://schemas.microsoft.com/office/powerpoint/2010/main">
    <mc:Choice Requires="p14">
      <p:transition spd="slow" p14:dur="2000" advTm="14848"/>
    </mc:Choice>
    <mc:Fallback xmlns="">
      <p:transition spd="slow" advTm="14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alphaModFix amt="28000"/>
          </a:blip>
          <a:srcRect/>
          <a:stretch>
            <a:fillRect/>
          </a:stretch>
        </p:blipFill>
        <p:spPr>
          <a:xfrm>
            <a:off x="7415566" y="2566983"/>
            <a:ext cx="3456866" cy="3450048"/>
          </a:xfrm>
          <a:prstGeom prst="rect">
            <a:avLst/>
          </a:prstGeom>
        </p:spPr>
      </p:pic>
      <p:sp>
        <p:nvSpPr>
          <p:cNvPr id="3" name="TextBox 3"/>
          <p:cNvSpPr txBox="1"/>
          <p:nvPr/>
        </p:nvSpPr>
        <p:spPr>
          <a:xfrm>
            <a:off x="2462122" y="6841675"/>
            <a:ext cx="13618830" cy="1291242"/>
          </a:xfrm>
          <a:prstGeom prst="rect">
            <a:avLst/>
          </a:prstGeom>
        </p:spPr>
        <p:txBody>
          <a:bodyPr wrap="square" lIns="0" tIns="0" rIns="0" bIns="0" rtlCol="0" anchor="t">
            <a:spAutoFit/>
          </a:bodyPr>
          <a:lstStyle/>
          <a:p>
            <a:pPr algn="ctr">
              <a:lnSpc>
                <a:spcPts val="5221"/>
              </a:lnSpc>
            </a:pPr>
            <a:r>
              <a:rPr lang="en-US" sz="3729" spc="134" dirty="0">
                <a:solidFill>
                  <a:srgbClr val="000000"/>
                </a:solidFill>
                <a:latin typeface="Lato"/>
              </a:rPr>
              <a:t>UC Davis has unique internship opportunities through the</a:t>
            </a:r>
          </a:p>
          <a:p>
            <a:pPr algn="ctr">
              <a:lnSpc>
                <a:spcPts val="5221"/>
              </a:lnSpc>
              <a:spcBef>
                <a:spcPct val="0"/>
              </a:spcBef>
            </a:pPr>
            <a:r>
              <a:rPr lang="en-US" sz="3729" spc="134" dirty="0">
                <a:solidFill>
                  <a:srgbClr val="EDC243"/>
                </a:solidFill>
                <a:latin typeface="Lato Bold"/>
              </a:rPr>
              <a:t>UC Sacramento Center </a:t>
            </a:r>
            <a:r>
              <a:rPr lang="en-US" sz="3729" spc="134" dirty="0">
                <a:solidFill>
                  <a:srgbClr val="000000"/>
                </a:solidFill>
                <a:latin typeface="Lato"/>
              </a:rPr>
              <a:t>and the </a:t>
            </a:r>
            <a:r>
              <a:rPr lang="en-US" sz="3729" spc="134" dirty="0">
                <a:solidFill>
                  <a:srgbClr val="EDC243"/>
                </a:solidFill>
                <a:latin typeface="Lato Bold"/>
              </a:rPr>
              <a:t>Washington Program</a:t>
            </a:r>
            <a:r>
              <a:rPr lang="en-US" sz="3729" spc="134" dirty="0">
                <a:solidFill>
                  <a:srgbClr val="000000"/>
                </a:solidFill>
                <a:latin typeface="Lato"/>
              </a:rPr>
              <a:t>!</a:t>
            </a:r>
          </a:p>
        </p:txBody>
      </p:sp>
      <p:sp>
        <p:nvSpPr>
          <p:cNvPr id="4" name="TextBox 4"/>
          <p:cNvSpPr txBox="1"/>
          <p:nvPr/>
        </p:nvSpPr>
        <p:spPr>
          <a:xfrm>
            <a:off x="4752004" y="3225527"/>
            <a:ext cx="8783991" cy="1546962"/>
          </a:xfrm>
          <a:prstGeom prst="rect">
            <a:avLst/>
          </a:prstGeom>
        </p:spPr>
        <p:txBody>
          <a:bodyPr wrap="square" lIns="0" tIns="0" rIns="0" bIns="0" rtlCol="0" anchor="t">
            <a:spAutoFit/>
          </a:bodyPr>
          <a:lstStyle/>
          <a:p>
            <a:pPr algn="ctr">
              <a:lnSpc>
                <a:spcPts val="13057"/>
              </a:lnSpc>
              <a:spcBef>
                <a:spcPct val="0"/>
              </a:spcBef>
            </a:pPr>
            <a:r>
              <a:rPr lang="en-US" sz="9326" dirty="0">
                <a:solidFill>
                  <a:srgbClr val="000000"/>
                </a:solidFill>
                <a:latin typeface="Alegreya Sans SC Bold"/>
              </a:rPr>
              <a:t>global learning </a:t>
            </a:r>
          </a:p>
        </p:txBody>
      </p:sp>
      <p:sp>
        <p:nvSpPr>
          <p:cNvPr id="6" name="TextBox 6"/>
          <p:cNvSpPr txBox="1"/>
          <p:nvPr/>
        </p:nvSpPr>
        <p:spPr>
          <a:xfrm>
            <a:off x="7072887" y="1322441"/>
            <a:ext cx="4142226" cy="752514"/>
          </a:xfrm>
          <a:prstGeom prst="rect">
            <a:avLst/>
          </a:prstGeom>
        </p:spPr>
        <p:txBody>
          <a:bodyPr wrap="square" lIns="0" tIns="0" rIns="0" bIns="0" rtlCol="0" anchor="t">
            <a:spAutoFit/>
          </a:bodyPr>
          <a:lstStyle/>
          <a:p>
            <a:pPr algn="ctr">
              <a:lnSpc>
                <a:spcPts val="6528"/>
              </a:lnSpc>
              <a:spcBef>
                <a:spcPct val="0"/>
              </a:spcBef>
            </a:pPr>
            <a:r>
              <a:rPr lang="en-US" sz="4663" spc="167" dirty="0">
                <a:solidFill>
                  <a:srgbClr val="000000"/>
                </a:solidFill>
                <a:latin typeface="Lato"/>
              </a:rPr>
              <a:t>Participate in</a:t>
            </a:r>
          </a:p>
        </p:txBody>
      </p:sp>
      <p:sp>
        <p:nvSpPr>
          <p:cNvPr id="7" name="TextBox 7"/>
          <p:cNvSpPr txBox="1"/>
          <p:nvPr/>
        </p:nvSpPr>
        <p:spPr>
          <a:xfrm>
            <a:off x="3585671" y="8262143"/>
            <a:ext cx="3930001" cy="564617"/>
          </a:xfrm>
          <a:prstGeom prst="rect">
            <a:avLst/>
          </a:prstGeom>
        </p:spPr>
        <p:txBody>
          <a:bodyPr lIns="0" tIns="0" rIns="0" bIns="0" rtlCol="0" anchor="t">
            <a:spAutoFit/>
          </a:bodyPr>
          <a:lstStyle/>
          <a:p>
            <a:pPr algn="ctr">
              <a:lnSpc>
                <a:spcPts val="4548"/>
              </a:lnSpc>
              <a:spcBef>
                <a:spcPct val="0"/>
              </a:spcBef>
            </a:pPr>
            <a:r>
              <a:rPr lang="en-US" sz="3249" spc="116" dirty="0" err="1">
                <a:solidFill>
                  <a:srgbClr val="5271FF"/>
                </a:solidFill>
                <a:latin typeface="Lato Bold"/>
              </a:rPr>
              <a:t>uccs.ucdavis.edu</a:t>
            </a:r>
            <a:endParaRPr lang="en-US" sz="3249" spc="116" dirty="0">
              <a:solidFill>
                <a:srgbClr val="5271FF"/>
              </a:solidFill>
              <a:latin typeface="Lato Bold"/>
            </a:endParaRPr>
          </a:p>
        </p:txBody>
      </p:sp>
      <p:sp>
        <p:nvSpPr>
          <p:cNvPr id="8" name="TextBox 8"/>
          <p:cNvSpPr txBox="1"/>
          <p:nvPr/>
        </p:nvSpPr>
        <p:spPr>
          <a:xfrm>
            <a:off x="9144000" y="8262142"/>
            <a:ext cx="6905054" cy="564617"/>
          </a:xfrm>
          <a:prstGeom prst="rect">
            <a:avLst/>
          </a:prstGeom>
        </p:spPr>
        <p:txBody>
          <a:bodyPr lIns="0" tIns="0" rIns="0" bIns="0" rtlCol="0" anchor="t">
            <a:spAutoFit/>
          </a:bodyPr>
          <a:lstStyle/>
          <a:p>
            <a:pPr algn="ctr">
              <a:lnSpc>
                <a:spcPts val="4548"/>
              </a:lnSpc>
              <a:spcBef>
                <a:spcPct val="0"/>
              </a:spcBef>
            </a:pPr>
            <a:r>
              <a:rPr lang="en-US" sz="3249" spc="116" dirty="0" err="1">
                <a:solidFill>
                  <a:srgbClr val="5271FF"/>
                </a:solidFill>
                <a:latin typeface="Lato Bold"/>
              </a:rPr>
              <a:t>washingtonprogram.ucdavis.edu</a:t>
            </a:r>
            <a:endParaRPr lang="en-US" sz="3249" spc="116" dirty="0">
              <a:solidFill>
                <a:srgbClr val="5271FF"/>
              </a:solidFill>
              <a:latin typeface="Lato Bold"/>
            </a:endParaRPr>
          </a:p>
        </p:txBody>
      </p:sp>
      <p:grpSp>
        <p:nvGrpSpPr>
          <p:cNvPr id="9" name="Group 9"/>
          <p:cNvGrpSpPr/>
          <p:nvPr/>
        </p:nvGrpSpPr>
        <p:grpSpPr>
          <a:xfrm>
            <a:off x="0" y="0"/>
            <a:ext cx="18288000" cy="10287000"/>
            <a:chOff x="0" y="0"/>
            <a:chExt cx="4253089" cy="2392363"/>
          </a:xfrm>
        </p:grpSpPr>
        <p:sp>
          <p:nvSpPr>
            <p:cNvPr id="10" name="Freeform 10"/>
            <p:cNvSpPr/>
            <p:nvPr/>
          </p:nvSpPr>
          <p:spPr>
            <a:xfrm>
              <a:off x="0" y="0"/>
              <a:ext cx="4253089" cy="2392362"/>
            </a:xfrm>
            <a:custGeom>
              <a:avLst/>
              <a:gdLst/>
              <a:ahLst/>
              <a:cxnLst/>
              <a:rect l="l" t="t" r="r" b="b"/>
              <a:pathLst>
                <a:path w="4253089" h="2392362">
                  <a:moveTo>
                    <a:pt x="0" y="0"/>
                  </a:moveTo>
                  <a:lnTo>
                    <a:pt x="0" y="2392362"/>
                  </a:lnTo>
                  <a:lnTo>
                    <a:pt x="4253089" y="2392362"/>
                  </a:lnTo>
                  <a:lnTo>
                    <a:pt x="4253089" y="0"/>
                  </a:lnTo>
                  <a:lnTo>
                    <a:pt x="0" y="0"/>
                  </a:lnTo>
                  <a:close/>
                  <a:moveTo>
                    <a:pt x="4192129" y="2331402"/>
                  </a:moveTo>
                  <a:lnTo>
                    <a:pt x="59690" y="2331402"/>
                  </a:lnTo>
                  <a:lnTo>
                    <a:pt x="59690" y="59690"/>
                  </a:lnTo>
                  <a:lnTo>
                    <a:pt x="4192129" y="59690"/>
                  </a:lnTo>
                  <a:lnTo>
                    <a:pt x="4192129" y="2331402"/>
                  </a:lnTo>
                  <a:close/>
                </a:path>
              </a:pathLst>
            </a:custGeom>
            <a:solidFill>
              <a:srgbClr val="002857"/>
            </a:solidFill>
          </p:spPr>
        </p:sp>
      </p:grpSp>
      <p:pic>
        <p:nvPicPr>
          <p:cNvPr id="5" name="Audio 4">
            <a:hlinkClick r:id="" action="ppaction://media"/>
            <a:extLst>
              <a:ext uri="{FF2B5EF4-FFF2-40B4-BE49-F238E27FC236}">
                <a16:creationId xmlns:a16="http://schemas.microsoft.com/office/drawing/2014/main" id="{238333A9-32C3-684C-B587-981F00858A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921"/>
    </mc:Choice>
    <mc:Fallback xmlns="">
      <p:transition spd="slow" advTm="26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83052" y="7544723"/>
            <a:ext cx="15149053" cy="602024"/>
          </a:xfrm>
          <a:prstGeom prst="rect">
            <a:avLst/>
          </a:prstGeom>
        </p:spPr>
        <p:txBody>
          <a:bodyPr lIns="0" tIns="0" rIns="0" bIns="0" rtlCol="0" anchor="t">
            <a:spAutoFit/>
          </a:bodyPr>
          <a:lstStyle/>
          <a:p>
            <a:pPr marL="307880" lvl="1">
              <a:lnSpc>
                <a:spcPts val="5221"/>
              </a:lnSpc>
            </a:pPr>
            <a:r>
              <a:rPr lang="en-US" sz="3729" spc="134" dirty="0">
                <a:solidFill>
                  <a:srgbClr val="000000"/>
                </a:solidFill>
                <a:latin typeface="Lato"/>
              </a:rPr>
              <a:t>Classical Studies Association</a:t>
            </a:r>
          </a:p>
        </p:txBody>
      </p:sp>
      <p:pic>
        <p:nvPicPr>
          <p:cNvPr id="3" name="Picture 3"/>
          <p:cNvPicPr>
            <a:picLocks noChangeAspect="1"/>
          </p:cNvPicPr>
          <p:nvPr/>
        </p:nvPicPr>
        <p:blipFill>
          <a:blip r:embed="rId5"/>
          <a:srcRect/>
          <a:stretch>
            <a:fillRect/>
          </a:stretch>
        </p:blipFill>
        <p:spPr>
          <a:xfrm>
            <a:off x="4289581" y="2840737"/>
            <a:ext cx="1082954" cy="829814"/>
          </a:xfrm>
          <a:prstGeom prst="rect">
            <a:avLst/>
          </a:prstGeom>
        </p:spPr>
      </p:pic>
      <p:pic>
        <p:nvPicPr>
          <p:cNvPr id="4" name="Picture 4"/>
          <p:cNvPicPr>
            <a:picLocks noChangeAspect="1"/>
          </p:cNvPicPr>
          <p:nvPr/>
        </p:nvPicPr>
        <p:blipFill>
          <a:blip r:embed="rId6"/>
          <a:srcRect/>
          <a:stretch>
            <a:fillRect/>
          </a:stretch>
        </p:blipFill>
        <p:spPr>
          <a:xfrm>
            <a:off x="3186344" y="6786881"/>
            <a:ext cx="1124019" cy="594708"/>
          </a:xfrm>
          <a:prstGeom prst="rect">
            <a:avLst/>
          </a:prstGeom>
        </p:spPr>
      </p:pic>
      <p:sp>
        <p:nvSpPr>
          <p:cNvPr id="5" name="TextBox 5"/>
          <p:cNvSpPr txBox="1"/>
          <p:nvPr/>
        </p:nvSpPr>
        <p:spPr>
          <a:xfrm>
            <a:off x="1028700" y="1104900"/>
            <a:ext cx="16954500" cy="1077218"/>
          </a:xfrm>
          <a:prstGeom prst="rect">
            <a:avLst/>
          </a:prstGeom>
        </p:spPr>
        <p:txBody>
          <a:bodyPr wrap="square" lIns="0" tIns="0" rIns="0" bIns="0" rtlCol="0" anchor="t">
            <a:spAutoFit/>
          </a:bodyPr>
          <a:lstStyle/>
          <a:p>
            <a:pPr>
              <a:lnSpc>
                <a:spcPts val="8363"/>
              </a:lnSpc>
            </a:pPr>
            <a:r>
              <a:rPr lang="en-US" sz="7603" spc="965" dirty="0">
                <a:solidFill>
                  <a:srgbClr val="000000"/>
                </a:solidFill>
                <a:latin typeface="Bebas Neue Bold"/>
              </a:rPr>
              <a:t>get involved: language opportunities</a:t>
            </a:r>
          </a:p>
        </p:txBody>
      </p:sp>
      <p:sp>
        <p:nvSpPr>
          <p:cNvPr id="6" name="TextBox 6"/>
          <p:cNvSpPr txBox="1"/>
          <p:nvPr/>
        </p:nvSpPr>
        <p:spPr>
          <a:xfrm>
            <a:off x="1269168" y="3793635"/>
            <a:ext cx="7334249" cy="2602572"/>
          </a:xfrm>
          <a:prstGeom prst="rect">
            <a:avLst/>
          </a:prstGeom>
        </p:spPr>
        <p:txBody>
          <a:bodyPr wrap="square" lIns="0" tIns="0" rIns="0" bIns="0" rtlCol="0" anchor="t">
            <a:spAutoFit/>
          </a:bodyPr>
          <a:lstStyle/>
          <a:p>
            <a:pPr>
              <a:lnSpc>
                <a:spcPts val="5221"/>
              </a:lnSpc>
              <a:spcBef>
                <a:spcPct val="0"/>
              </a:spcBef>
            </a:pPr>
            <a:r>
              <a:rPr lang="en-US" sz="3729" spc="134" dirty="0">
                <a:solidFill>
                  <a:srgbClr val="000000"/>
                </a:solidFill>
                <a:latin typeface="Lato"/>
              </a:rPr>
              <a:t>Free Greek and Latin language tutoring with other fellow UCD students on the seventh floor of Sproul Hall!</a:t>
            </a:r>
          </a:p>
        </p:txBody>
      </p:sp>
      <p:sp>
        <p:nvSpPr>
          <p:cNvPr id="7" name="TextBox 7"/>
          <p:cNvSpPr txBox="1"/>
          <p:nvPr/>
        </p:nvSpPr>
        <p:spPr>
          <a:xfrm>
            <a:off x="1062270" y="2988168"/>
            <a:ext cx="3074435" cy="682383"/>
          </a:xfrm>
          <a:prstGeom prst="rect">
            <a:avLst/>
          </a:prstGeom>
        </p:spPr>
        <p:txBody>
          <a:bodyPr lIns="0" tIns="0" rIns="0" bIns="0" rtlCol="0" anchor="t">
            <a:spAutoFit/>
          </a:bodyPr>
          <a:lstStyle/>
          <a:p>
            <a:pPr>
              <a:lnSpc>
                <a:spcPts val="5609"/>
              </a:lnSpc>
              <a:spcBef>
                <a:spcPct val="0"/>
              </a:spcBef>
            </a:pPr>
            <a:r>
              <a:rPr lang="en-US" sz="4006" spc="404" dirty="0">
                <a:solidFill>
                  <a:srgbClr val="000000"/>
                </a:solidFill>
                <a:latin typeface="Lato Bold"/>
              </a:rPr>
              <a:t>TUTORING</a:t>
            </a:r>
          </a:p>
        </p:txBody>
      </p:sp>
      <p:sp>
        <p:nvSpPr>
          <p:cNvPr id="8" name="TextBox 8"/>
          <p:cNvSpPr txBox="1"/>
          <p:nvPr/>
        </p:nvSpPr>
        <p:spPr>
          <a:xfrm>
            <a:off x="1083052" y="6701156"/>
            <a:ext cx="2176002" cy="680433"/>
          </a:xfrm>
          <a:prstGeom prst="rect">
            <a:avLst/>
          </a:prstGeom>
        </p:spPr>
        <p:txBody>
          <a:bodyPr lIns="0" tIns="0" rIns="0" bIns="0" rtlCol="0" anchor="t">
            <a:spAutoFit/>
          </a:bodyPr>
          <a:lstStyle/>
          <a:p>
            <a:pPr>
              <a:lnSpc>
                <a:spcPts val="5614"/>
              </a:lnSpc>
              <a:spcBef>
                <a:spcPct val="0"/>
              </a:spcBef>
            </a:pPr>
            <a:r>
              <a:rPr lang="en-US" sz="4010" spc="405">
                <a:solidFill>
                  <a:srgbClr val="000000"/>
                </a:solidFill>
                <a:latin typeface="Lato Bold"/>
              </a:rPr>
              <a:t>CLUBS</a:t>
            </a:r>
          </a:p>
        </p:txBody>
      </p:sp>
      <p:sp>
        <p:nvSpPr>
          <p:cNvPr id="9" name="TextBox 9"/>
          <p:cNvSpPr txBox="1"/>
          <p:nvPr/>
        </p:nvSpPr>
        <p:spPr>
          <a:xfrm>
            <a:off x="4620757" y="6701156"/>
            <a:ext cx="3623802" cy="641117"/>
          </a:xfrm>
          <a:prstGeom prst="rect">
            <a:avLst/>
          </a:prstGeom>
        </p:spPr>
        <p:txBody>
          <a:bodyPr lIns="0" tIns="0" rIns="0" bIns="0" rtlCol="0" anchor="t">
            <a:spAutoFit/>
          </a:bodyPr>
          <a:lstStyle/>
          <a:p>
            <a:pPr>
              <a:lnSpc>
                <a:spcPts val="5221"/>
              </a:lnSpc>
              <a:spcBef>
                <a:spcPct val="0"/>
              </a:spcBef>
            </a:pPr>
            <a:r>
              <a:rPr lang="en-US" sz="3729" spc="134" dirty="0" err="1">
                <a:solidFill>
                  <a:srgbClr val="5271FF"/>
                </a:solidFill>
                <a:latin typeface="Lato Bold"/>
              </a:rPr>
              <a:t>csi.ucdavis.edu</a:t>
            </a:r>
            <a:endParaRPr lang="en-US" sz="3729" spc="134" dirty="0">
              <a:solidFill>
                <a:srgbClr val="5271FF"/>
              </a:solidFill>
              <a:latin typeface="Lato Bold"/>
            </a:endParaRPr>
          </a:p>
        </p:txBody>
      </p:sp>
      <p:grpSp>
        <p:nvGrpSpPr>
          <p:cNvPr id="10" name="Group 10"/>
          <p:cNvGrpSpPr/>
          <p:nvPr/>
        </p:nvGrpSpPr>
        <p:grpSpPr>
          <a:xfrm>
            <a:off x="0" y="0"/>
            <a:ext cx="18288000" cy="10287000"/>
            <a:chOff x="0" y="0"/>
            <a:chExt cx="4253089" cy="2392363"/>
          </a:xfrm>
        </p:grpSpPr>
        <p:sp>
          <p:nvSpPr>
            <p:cNvPr id="11" name="Freeform 11"/>
            <p:cNvSpPr/>
            <p:nvPr/>
          </p:nvSpPr>
          <p:spPr>
            <a:xfrm>
              <a:off x="0" y="0"/>
              <a:ext cx="4253089" cy="2392362"/>
            </a:xfrm>
            <a:custGeom>
              <a:avLst/>
              <a:gdLst/>
              <a:ahLst/>
              <a:cxnLst/>
              <a:rect l="l" t="t" r="r" b="b"/>
              <a:pathLst>
                <a:path w="4253089" h="2392362">
                  <a:moveTo>
                    <a:pt x="0" y="0"/>
                  </a:moveTo>
                  <a:lnTo>
                    <a:pt x="0" y="2392362"/>
                  </a:lnTo>
                  <a:lnTo>
                    <a:pt x="4253089" y="2392362"/>
                  </a:lnTo>
                  <a:lnTo>
                    <a:pt x="4253089" y="0"/>
                  </a:lnTo>
                  <a:lnTo>
                    <a:pt x="0" y="0"/>
                  </a:lnTo>
                  <a:close/>
                  <a:moveTo>
                    <a:pt x="4192129" y="2331402"/>
                  </a:moveTo>
                  <a:lnTo>
                    <a:pt x="59690" y="2331402"/>
                  </a:lnTo>
                  <a:lnTo>
                    <a:pt x="59690" y="59690"/>
                  </a:lnTo>
                  <a:lnTo>
                    <a:pt x="4192129" y="59690"/>
                  </a:lnTo>
                  <a:lnTo>
                    <a:pt x="4192129" y="2331402"/>
                  </a:lnTo>
                  <a:close/>
                </a:path>
              </a:pathLst>
            </a:custGeom>
            <a:solidFill>
              <a:srgbClr val="64C3EF"/>
            </a:solidFill>
          </p:spPr>
        </p:sp>
      </p:grpSp>
      <p:pic>
        <p:nvPicPr>
          <p:cNvPr id="14" name="Picture 13">
            <a:extLst>
              <a:ext uri="{FF2B5EF4-FFF2-40B4-BE49-F238E27FC236}">
                <a16:creationId xmlns:a16="http://schemas.microsoft.com/office/drawing/2014/main" id="{C87FAD9F-B5C9-CC4E-8549-1D58087F5D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08846" y="3100215"/>
            <a:ext cx="7773721" cy="5830291"/>
          </a:xfrm>
          <a:prstGeom prst="rect">
            <a:avLst/>
          </a:prstGeom>
          <a:ln>
            <a:noFill/>
          </a:ln>
          <a:effectLst>
            <a:outerShdw blurRad="292100" dist="139700" dir="2700000" algn="tl" rotWithShape="0">
              <a:srgbClr val="333333">
                <a:alpha val="65000"/>
              </a:srgbClr>
            </a:outerShdw>
          </a:effectLst>
        </p:spPr>
      </p:pic>
      <p:pic>
        <p:nvPicPr>
          <p:cNvPr id="12" name="Audio 11">
            <a:hlinkClick r:id="" action="ppaction://media"/>
            <a:extLst>
              <a:ext uri="{FF2B5EF4-FFF2-40B4-BE49-F238E27FC236}">
                <a16:creationId xmlns:a16="http://schemas.microsoft.com/office/drawing/2014/main" id="{A610A600-93BC-B742-8B34-5C4B7829D91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742"/>
    </mc:Choice>
    <mc:Fallback xmlns="">
      <p:transition spd="slow" advTm="21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564234" y="-380505"/>
            <a:ext cx="2741457" cy="2065483"/>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337461" y="633219"/>
            <a:ext cx="968052" cy="968052"/>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5065223" y="982710"/>
            <a:ext cx="1031208" cy="103120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4034964" y="0"/>
            <a:ext cx="4253036" cy="2221255"/>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964516" y="9173251"/>
            <a:ext cx="2241769" cy="111374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3D29DE7-1D0D-5B45-9E72-83C1370A6F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5700" y="965200"/>
            <a:ext cx="8356598" cy="8356598"/>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406120" y="9679714"/>
            <a:ext cx="1222354" cy="607286"/>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id="{D084B2D4-8220-C447-A3F9-8596EDBFF8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2644168853"/>
      </p:ext>
    </p:extLst>
  </p:cSld>
  <p:clrMapOvr>
    <a:masterClrMapping/>
  </p:clrMapOvr>
  <mc:AlternateContent xmlns:mc="http://schemas.openxmlformats.org/markup-compatibility/2006" xmlns:p14="http://schemas.microsoft.com/office/powerpoint/2010/main">
    <mc:Choice Requires="p14">
      <p:transition spd="slow" p14:dur="2000" advTm="9497"/>
    </mc:Choice>
    <mc:Fallback xmlns="">
      <p:transition spd="slow" advTm="9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5"/>
          <a:srcRect t="1776" b="13795"/>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2749494" y="4118375"/>
            <a:ext cx="12789013" cy="3122161"/>
          </a:xfrm>
          <a:prstGeom prst="rect">
            <a:avLst/>
          </a:prstGeom>
        </p:spPr>
        <p:txBody>
          <a:bodyPr lIns="0" tIns="0" rIns="0" bIns="0" rtlCol="0" anchor="t">
            <a:spAutoFit/>
          </a:bodyPr>
          <a:lstStyle/>
          <a:p>
            <a:pPr algn="ctr">
              <a:lnSpc>
                <a:spcPts val="12697"/>
              </a:lnSpc>
              <a:spcBef>
                <a:spcPct val="0"/>
              </a:spcBef>
            </a:pPr>
            <a:r>
              <a:rPr lang="en-US" sz="9069" spc="117" dirty="0">
                <a:solidFill>
                  <a:srgbClr val="FFFFFF"/>
                </a:solidFill>
                <a:latin typeface="Playlist Script"/>
              </a:rPr>
              <a:t>Languages &amp; Literatures Community</a:t>
            </a:r>
          </a:p>
        </p:txBody>
      </p:sp>
      <p:sp>
        <p:nvSpPr>
          <p:cNvPr id="3" name="TextBox 3"/>
          <p:cNvSpPr txBox="1"/>
          <p:nvPr/>
        </p:nvSpPr>
        <p:spPr>
          <a:xfrm>
            <a:off x="7362534" y="3341739"/>
            <a:ext cx="3562931" cy="794531"/>
          </a:xfrm>
          <a:prstGeom prst="rect">
            <a:avLst/>
          </a:prstGeom>
        </p:spPr>
        <p:txBody>
          <a:bodyPr lIns="0" tIns="0" rIns="0" bIns="0" rtlCol="0" anchor="t">
            <a:spAutoFit/>
          </a:bodyPr>
          <a:lstStyle/>
          <a:p>
            <a:pPr algn="ctr">
              <a:lnSpc>
                <a:spcPts val="6493"/>
              </a:lnSpc>
              <a:spcBef>
                <a:spcPct val="0"/>
              </a:spcBef>
            </a:pPr>
            <a:r>
              <a:rPr lang="en-US" sz="4638" spc="352">
                <a:solidFill>
                  <a:srgbClr val="FFFFFF"/>
                </a:solidFill>
                <a:latin typeface="Arsenal"/>
              </a:rPr>
              <a:t>WE ARE THE</a:t>
            </a:r>
          </a:p>
        </p:txBody>
      </p:sp>
      <p:pic>
        <p:nvPicPr>
          <p:cNvPr id="6" name="Audio 5">
            <a:hlinkClick r:id="" action="ppaction://media"/>
            <a:extLst>
              <a:ext uri="{FF2B5EF4-FFF2-40B4-BE49-F238E27FC236}">
                <a16:creationId xmlns:a16="http://schemas.microsoft.com/office/drawing/2014/main" id="{EC371F0E-517E-BE4C-81A0-5BB34056EF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962"/>
    </mc:Choice>
    <mc:Fallback xmlns="">
      <p:transition spd="slow" advTm="18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6132788" y="919522"/>
            <a:ext cx="6480477" cy="1077218"/>
          </a:xfrm>
          <a:prstGeom prst="rect">
            <a:avLst/>
          </a:prstGeom>
        </p:spPr>
        <p:txBody>
          <a:bodyPr wrap="square" lIns="0" tIns="0" rIns="0" bIns="0" rtlCol="0" anchor="t">
            <a:spAutoFit/>
          </a:bodyPr>
          <a:lstStyle/>
          <a:p>
            <a:pPr>
              <a:lnSpc>
                <a:spcPts val="8363"/>
              </a:lnSpc>
            </a:pPr>
            <a:r>
              <a:rPr lang="en-US" sz="7603" spc="965" dirty="0">
                <a:solidFill>
                  <a:srgbClr val="000000"/>
                </a:solidFill>
                <a:latin typeface="Bebas Neue Bold"/>
              </a:rPr>
              <a:t>Our community</a:t>
            </a:r>
          </a:p>
        </p:txBody>
      </p:sp>
      <p:grpSp>
        <p:nvGrpSpPr>
          <p:cNvPr id="10" name="Group 10"/>
          <p:cNvGrpSpPr/>
          <p:nvPr/>
        </p:nvGrpSpPr>
        <p:grpSpPr>
          <a:xfrm>
            <a:off x="0" y="0"/>
            <a:ext cx="18288000" cy="10287000"/>
            <a:chOff x="0" y="0"/>
            <a:chExt cx="4253089" cy="2392363"/>
          </a:xfrm>
        </p:grpSpPr>
        <p:sp>
          <p:nvSpPr>
            <p:cNvPr id="11" name="Freeform 11"/>
            <p:cNvSpPr/>
            <p:nvPr/>
          </p:nvSpPr>
          <p:spPr>
            <a:xfrm>
              <a:off x="0" y="0"/>
              <a:ext cx="4253089" cy="2392362"/>
            </a:xfrm>
            <a:custGeom>
              <a:avLst/>
              <a:gdLst/>
              <a:ahLst/>
              <a:cxnLst/>
              <a:rect l="l" t="t" r="r" b="b"/>
              <a:pathLst>
                <a:path w="4253089" h="2392362">
                  <a:moveTo>
                    <a:pt x="0" y="0"/>
                  </a:moveTo>
                  <a:lnTo>
                    <a:pt x="0" y="2392362"/>
                  </a:lnTo>
                  <a:lnTo>
                    <a:pt x="4253089" y="2392362"/>
                  </a:lnTo>
                  <a:lnTo>
                    <a:pt x="4253089" y="0"/>
                  </a:lnTo>
                  <a:lnTo>
                    <a:pt x="0" y="0"/>
                  </a:lnTo>
                  <a:close/>
                  <a:moveTo>
                    <a:pt x="4192129" y="2331402"/>
                  </a:moveTo>
                  <a:lnTo>
                    <a:pt x="59690" y="2331402"/>
                  </a:lnTo>
                  <a:lnTo>
                    <a:pt x="59690" y="59690"/>
                  </a:lnTo>
                  <a:lnTo>
                    <a:pt x="4192129" y="59690"/>
                  </a:lnTo>
                  <a:lnTo>
                    <a:pt x="4192129" y="2331402"/>
                  </a:lnTo>
                  <a:close/>
                </a:path>
              </a:pathLst>
            </a:custGeom>
            <a:solidFill>
              <a:srgbClr val="AF3C51"/>
            </a:solidFill>
          </p:spPr>
        </p:sp>
      </p:grpSp>
      <p:pic>
        <p:nvPicPr>
          <p:cNvPr id="14" name="Picture 13">
            <a:extLst>
              <a:ext uri="{FF2B5EF4-FFF2-40B4-BE49-F238E27FC236}">
                <a16:creationId xmlns:a16="http://schemas.microsoft.com/office/drawing/2014/main" id="{09A1A787-3B59-B243-AC06-ECA1B99AEC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4871" y="5881516"/>
            <a:ext cx="4725255" cy="3543941"/>
          </a:xfrm>
          <a:prstGeom prst="rect">
            <a:avLst/>
          </a:prstGeom>
          <a:ln>
            <a:noFill/>
          </a:ln>
          <a:effectLst>
            <a:outerShdw blurRad="190500" algn="tl" rotWithShape="0">
              <a:srgbClr val="000000">
                <a:alpha val="70000"/>
              </a:srgbClr>
            </a:outerShdw>
          </a:effectLst>
        </p:spPr>
      </p:pic>
      <p:pic>
        <p:nvPicPr>
          <p:cNvPr id="16" name="Picture 15">
            <a:extLst>
              <a:ext uri="{FF2B5EF4-FFF2-40B4-BE49-F238E27FC236}">
                <a16:creationId xmlns:a16="http://schemas.microsoft.com/office/drawing/2014/main" id="{4172E7EE-DEF3-C84E-8510-58EE72BCCDD0}"/>
              </a:ext>
            </a:extLst>
          </p:cNvPr>
          <p:cNvPicPr>
            <a:picLocks noChangeAspect="1"/>
          </p:cNvPicPr>
          <p:nvPr/>
        </p:nvPicPr>
        <p:blipFill rotWithShape="1">
          <a:blip r:embed="rId6">
            <a:extLst>
              <a:ext uri="{28A0092B-C50C-407E-A947-70E740481C1C}">
                <a14:useLocalDpi xmlns:a14="http://schemas.microsoft.com/office/drawing/2010/main" val="0"/>
              </a:ext>
            </a:extLst>
          </a:blip>
          <a:srcRect l="3810"/>
          <a:stretch/>
        </p:blipFill>
        <p:spPr>
          <a:xfrm>
            <a:off x="12075147" y="2476500"/>
            <a:ext cx="4525449" cy="3133918"/>
          </a:xfrm>
          <a:prstGeom prst="rect">
            <a:avLst/>
          </a:prstGeom>
          <a:ln>
            <a:noFill/>
          </a:ln>
          <a:effectLst>
            <a:outerShdw blurRad="190500" algn="tl" rotWithShape="0">
              <a:srgbClr val="000000">
                <a:alpha val="70000"/>
              </a:srgbClr>
            </a:outerShdw>
          </a:effectLst>
        </p:spPr>
      </p:pic>
      <p:pic>
        <p:nvPicPr>
          <p:cNvPr id="18" name="Picture 17">
            <a:extLst>
              <a:ext uri="{FF2B5EF4-FFF2-40B4-BE49-F238E27FC236}">
                <a16:creationId xmlns:a16="http://schemas.microsoft.com/office/drawing/2014/main" id="{5B0F28ED-FEA5-4C4E-9E66-E84C759B06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24871" y="2454539"/>
            <a:ext cx="4737658" cy="3155879"/>
          </a:xfrm>
          <a:prstGeom prst="rect">
            <a:avLst/>
          </a:prstGeom>
          <a:ln>
            <a:noFill/>
          </a:ln>
          <a:effectLst>
            <a:outerShdw blurRad="190500" algn="tl" rotWithShape="0">
              <a:srgbClr val="000000">
                <a:alpha val="70000"/>
              </a:srgbClr>
            </a:outerShdw>
          </a:effectLst>
        </p:spPr>
      </p:pic>
      <p:pic>
        <p:nvPicPr>
          <p:cNvPr id="20" name="Picture 19">
            <a:extLst>
              <a:ext uri="{FF2B5EF4-FFF2-40B4-BE49-F238E27FC236}">
                <a16:creationId xmlns:a16="http://schemas.microsoft.com/office/drawing/2014/main" id="{354DA7EF-FF6F-7C4D-B681-8EBD148F7198}"/>
              </a:ext>
            </a:extLst>
          </p:cNvPr>
          <p:cNvPicPr>
            <a:picLocks noChangeAspect="1"/>
          </p:cNvPicPr>
          <p:nvPr/>
        </p:nvPicPr>
        <p:blipFill rotWithShape="1">
          <a:blip r:embed="rId8">
            <a:extLst>
              <a:ext uri="{28A0092B-C50C-407E-A947-70E740481C1C}">
                <a14:useLocalDpi xmlns:a14="http://schemas.microsoft.com/office/drawing/2010/main" val="0"/>
              </a:ext>
            </a:extLst>
          </a:blip>
          <a:srcRect l="8012" b="8651"/>
          <a:stretch/>
        </p:blipFill>
        <p:spPr>
          <a:xfrm>
            <a:off x="7010400" y="2476500"/>
            <a:ext cx="4737658" cy="3133918"/>
          </a:xfrm>
          <a:prstGeom prst="rect">
            <a:avLst/>
          </a:prstGeom>
          <a:ln>
            <a:noFill/>
          </a:ln>
          <a:effectLst>
            <a:outerShdw blurRad="190500" algn="tl" rotWithShape="0">
              <a:srgbClr val="000000">
                <a:alpha val="70000"/>
              </a:srgbClr>
            </a:outerShdw>
          </a:effectLst>
        </p:spPr>
      </p:pic>
      <p:pic>
        <p:nvPicPr>
          <p:cNvPr id="22" name="Picture 21">
            <a:extLst>
              <a:ext uri="{FF2B5EF4-FFF2-40B4-BE49-F238E27FC236}">
                <a16:creationId xmlns:a16="http://schemas.microsoft.com/office/drawing/2014/main" id="{206C5DCC-AF65-994A-9321-B84DCAFD3AD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10400" y="5882157"/>
            <a:ext cx="4725255" cy="3543300"/>
          </a:xfrm>
          <a:prstGeom prst="rect">
            <a:avLst/>
          </a:prstGeom>
          <a:ln>
            <a:noFill/>
          </a:ln>
          <a:effectLst>
            <a:outerShdw blurRad="190500" algn="tl" rotWithShape="0">
              <a:srgbClr val="000000">
                <a:alpha val="70000"/>
              </a:srgbClr>
            </a:outerShdw>
          </a:effectLst>
        </p:spPr>
      </p:pic>
      <p:pic>
        <p:nvPicPr>
          <p:cNvPr id="24" name="Picture 23">
            <a:extLst>
              <a:ext uri="{FF2B5EF4-FFF2-40B4-BE49-F238E27FC236}">
                <a16:creationId xmlns:a16="http://schemas.microsoft.com/office/drawing/2014/main" id="{E6A26E49-D90E-4241-AD64-BB45D28293DF}"/>
              </a:ext>
            </a:extLst>
          </p:cNvPr>
          <p:cNvPicPr>
            <a:picLocks noChangeAspect="1"/>
          </p:cNvPicPr>
          <p:nvPr/>
        </p:nvPicPr>
        <p:blipFill rotWithShape="1">
          <a:blip r:embed="rId10">
            <a:extLst>
              <a:ext uri="{28A0092B-C50C-407E-A947-70E740481C1C}">
                <a14:useLocalDpi xmlns:a14="http://schemas.microsoft.com/office/drawing/2010/main" val="0"/>
              </a:ext>
            </a:extLst>
          </a:blip>
          <a:srcRect l="2139" r="1795"/>
          <a:stretch/>
        </p:blipFill>
        <p:spPr>
          <a:xfrm>
            <a:off x="12068220" y="5881516"/>
            <a:ext cx="4504667" cy="3516232"/>
          </a:xfrm>
          <a:prstGeom prst="rect">
            <a:avLst/>
          </a:prstGeom>
          <a:ln>
            <a:noFill/>
          </a:ln>
          <a:effectLst>
            <a:outerShdw blurRad="190500" algn="tl" rotWithShape="0">
              <a:srgbClr val="000000">
                <a:alpha val="70000"/>
              </a:srgbClr>
            </a:outerShdw>
          </a:effectLst>
        </p:spPr>
      </p:pic>
      <p:pic>
        <p:nvPicPr>
          <p:cNvPr id="2" name="Audio 1">
            <a:hlinkClick r:id="" action="ppaction://media"/>
            <a:extLst>
              <a:ext uri="{FF2B5EF4-FFF2-40B4-BE49-F238E27FC236}">
                <a16:creationId xmlns:a16="http://schemas.microsoft.com/office/drawing/2014/main" id="{55C40AB8-E248-4E49-80FE-D71BFAD47D4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434"/>
    </mc:Choice>
    <mc:Fallback xmlns="">
      <p:transition spd="slow" advTm="15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srcRect l="204" t="12800" r="5301" b="16328"/>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a:stretch>
            <a:fillRect/>
          </a:stretch>
        </p:blipFill>
        <p:spPr>
          <a:xfrm rot="125433">
            <a:off x="8561425" y="6737228"/>
            <a:ext cx="3706991" cy="2729693"/>
          </a:xfrm>
          <a:prstGeom prst="rect">
            <a:avLst/>
          </a:prstGeom>
        </p:spPr>
      </p:pic>
      <p:pic>
        <p:nvPicPr>
          <p:cNvPr id="3" name="Picture 3"/>
          <p:cNvPicPr>
            <a:picLocks noChangeAspect="1"/>
          </p:cNvPicPr>
          <p:nvPr/>
        </p:nvPicPr>
        <p:blipFill>
          <a:blip r:embed="rId4"/>
          <a:srcRect/>
          <a:stretch>
            <a:fillRect/>
          </a:stretch>
        </p:blipFill>
        <p:spPr>
          <a:xfrm rot="-10674566">
            <a:off x="10211336" y="6737228"/>
            <a:ext cx="3706991" cy="2729693"/>
          </a:xfrm>
          <a:prstGeom prst="rect">
            <a:avLst/>
          </a:prstGeom>
        </p:spPr>
      </p:pic>
      <p:pic>
        <p:nvPicPr>
          <p:cNvPr id="4" name="Picture 4"/>
          <p:cNvPicPr>
            <a:picLocks noChangeAspect="1"/>
          </p:cNvPicPr>
          <p:nvPr/>
        </p:nvPicPr>
        <p:blipFill>
          <a:blip r:embed="rId4"/>
          <a:srcRect/>
          <a:stretch>
            <a:fillRect/>
          </a:stretch>
        </p:blipFill>
        <p:spPr>
          <a:xfrm rot="125433">
            <a:off x="12157751" y="6808278"/>
            <a:ext cx="3706991" cy="2729693"/>
          </a:xfrm>
          <a:prstGeom prst="rect">
            <a:avLst/>
          </a:prstGeom>
        </p:spPr>
      </p:pic>
      <p:pic>
        <p:nvPicPr>
          <p:cNvPr id="5" name="Picture 5"/>
          <p:cNvPicPr>
            <a:picLocks noChangeAspect="1"/>
          </p:cNvPicPr>
          <p:nvPr/>
        </p:nvPicPr>
        <p:blipFill>
          <a:blip r:embed="rId4"/>
          <a:srcRect/>
          <a:stretch>
            <a:fillRect/>
          </a:stretch>
        </p:blipFill>
        <p:spPr>
          <a:xfrm rot="-10674566">
            <a:off x="13686804" y="6737228"/>
            <a:ext cx="3706991" cy="2729693"/>
          </a:xfrm>
          <a:prstGeom prst="rect">
            <a:avLst/>
          </a:prstGeom>
        </p:spPr>
      </p:pic>
      <p:sp>
        <p:nvSpPr>
          <p:cNvPr id="6" name="TextBox 6"/>
          <p:cNvSpPr txBox="1"/>
          <p:nvPr/>
        </p:nvSpPr>
        <p:spPr>
          <a:xfrm rot="14839">
            <a:off x="9065052" y="6906459"/>
            <a:ext cx="7954065" cy="2364464"/>
          </a:xfrm>
          <a:prstGeom prst="rect">
            <a:avLst/>
          </a:prstGeom>
        </p:spPr>
        <p:txBody>
          <a:bodyPr lIns="0" tIns="0" rIns="0" bIns="0" rtlCol="0" anchor="t">
            <a:spAutoFit/>
          </a:bodyPr>
          <a:lstStyle/>
          <a:p>
            <a:pPr algn="ctr">
              <a:lnSpc>
                <a:spcPts val="9291"/>
              </a:lnSpc>
            </a:pPr>
            <a:r>
              <a:rPr lang="en-US" sz="8765">
                <a:solidFill>
                  <a:srgbClr val="FFFFFF"/>
                </a:solidFill>
                <a:latin typeface="Lemon Tuesday"/>
              </a:rPr>
              <a:t>We are excited to meet you!</a:t>
            </a:r>
          </a:p>
        </p:txBody>
      </p:sp>
    </p:spTree>
  </p:cSld>
  <p:clrMapOvr>
    <a:masterClrMapping/>
  </p:clrMapOvr>
  <mc:AlternateContent xmlns:mc="http://schemas.openxmlformats.org/markup-compatibility/2006" xmlns:p14="http://schemas.microsoft.com/office/powerpoint/2010/main">
    <mc:Choice Requires="p14">
      <p:transition spd="slow" p14:dur="2000" advTm="3065"/>
    </mc:Choice>
    <mc:Fallback xmlns="">
      <p:transition spd="slow" advTm="306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a:stretch>
            <a:fillRect/>
          </a:stretch>
        </p:blipFill>
        <p:spPr>
          <a:xfrm>
            <a:off x="2259607" y="2523694"/>
            <a:ext cx="6024106" cy="4290812"/>
          </a:xfrm>
          <a:prstGeom prst="rect">
            <a:avLst/>
          </a:prstGeom>
          <a:ln>
            <a:noFill/>
          </a:ln>
          <a:effectLst>
            <a:outerShdw blurRad="190500" algn="tl" rotWithShape="0">
              <a:srgbClr val="000000">
                <a:alpha val="70000"/>
              </a:srgbClr>
            </a:outerShdw>
          </a:effectLst>
        </p:spPr>
      </p:pic>
      <p:sp>
        <p:nvSpPr>
          <p:cNvPr id="3" name="TextBox 3"/>
          <p:cNvSpPr txBox="1"/>
          <p:nvPr/>
        </p:nvSpPr>
        <p:spPr>
          <a:xfrm>
            <a:off x="1196925" y="760451"/>
            <a:ext cx="8694966" cy="1339074"/>
          </a:xfrm>
          <a:prstGeom prst="rect">
            <a:avLst/>
          </a:prstGeom>
        </p:spPr>
        <p:txBody>
          <a:bodyPr lIns="0" tIns="0" rIns="0" bIns="0" rtlCol="0" anchor="t">
            <a:spAutoFit/>
          </a:bodyPr>
          <a:lstStyle/>
          <a:p>
            <a:pPr>
              <a:lnSpc>
                <a:spcPts val="10644"/>
              </a:lnSpc>
              <a:spcBef>
                <a:spcPct val="0"/>
              </a:spcBef>
            </a:pPr>
            <a:r>
              <a:rPr lang="en-US" sz="7603" spc="965" dirty="0">
                <a:solidFill>
                  <a:srgbClr val="000000"/>
                </a:solidFill>
                <a:latin typeface="Bebas Neue Bold"/>
              </a:rPr>
              <a:t>where: </a:t>
            </a:r>
            <a:r>
              <a:rPr lang="en-US" sz="7603" spc="965" dirty="0" err="1">
                <a:solidFill>
                  <a:srgbClr val="000000"/>
                </a:solidFill>
                <a:latin typeface="Bebas Neue Bold"/>
              </a:rPr>
              <a:t>sproul</a:t>
            </a:r>
            <a:r>
              <a:rPr lang="en-US" sz="7603" spc="965" dirty="0">
                <a:solidFill>
                  <a:srgbClr val="000000"/>
                </a:solidFill>
                <a:latin typeface="Bebas Neue Bold"/>
              </a:rPr>
              <a:t> hall</a:t>
            </a:r>
          </a:p>
        </p:txBody>
      </p:sp>
      <p:pic>
        <p:nvPicPr>
          <p:cNvPr id="4" name="Picture 4"/>
          <p:cNvPicPr>
            <a:picLocks noChangeAspect="1"/>
          </p:cNvPicPr>
          <p:nvPr/>
        </p:nvPicPr>
        <p:blipFill>
          <a:blip r:embed="rId6"/>
          <a:srcRect/>
          <a:stretch>
            <a:fillRect/>
          </a:stretch>
        </p:blipFill>
        <p:spPr>
          <a:xfrm>
            <a:off x="9750047" y="775667"/>
            <a:ext cx="723625" cy="1085437"/>
          </a:xfrm>
          <a:prstGeom prst="rect">
            <a:avLst/>
          </a:prstGeom>
        </p:spPr>
      </p:pic>
      <p:sp>
        <p:nvSpPr>
          <p:cNvPr id="5" name="TextBox 5"/>
          <p:cNvSpPr txBox="1"/>
          <p:nvPr/>
        </p:nvSpPr>
        <p:spPr>
          <a:xfrm>
            <a:off x="9056731" y="2303956"/>
            <a:ext cx="7136944" cy="5612413"/>
          </a:xfrm>
          <a:prstGeom prst="rect">
            <a:avLst/>
          </a:prstGeom>
        </p:spPr>
        <p:txBody>
          <a:bodyPr lIns="0" tIns="0" rIns="0" bIns="0" rtlCol="0" anchor="t">
            <a:spAutoFit/>
          </a:bodyPr>
          <a:lstStyle/>
          <a:p>
            <a:pPr>
              <a:lnSpc>
                <a:spcPts val="4562"/>
              </a:lnSpc>
            </a:pPr>
            <a:r>
              <a:rPr lang="en-US" sz="3258" spc="149" dirty="0">
                <a:solidFill>
                  <a:srgbClr val="000000"/>
                </a:solidFill>
                <a:latin typeface="Lato Bold"/>
              </a:rPr>
              <a:t>Home of Languages &amp; Literatures:</a:t>
            </a:r>
          </a:p>
          <a:p>
            <a:pPr marL="538002" lvl="1" indent="-269001">
              <a:lnSpc>
                <a:spcPts val="4562"/>
              </a:lnSpc>
              <a:buFont typeface="Arial"/>
              <a:buChar char="•"/>
            </a:pPr>
            <a:r>
              <a:rPr lang="en-US" sz="3258" spc="149" dirty="0">
                <a:solidFill>
                  <a:srgbClr val="000000"/>
                </a:solidFill>
                <a:latin typeface="Lato"/>
              </a:rPr>
              <a:t>Chinese &amp; Japanese</a:t>
            </a:r>
          </a:p>
          <a:p>
            <a:pPr marL="538002" lvl="1" indent="-269001">
              <a:lnSpc>
                <a:spcPts val="4562"/>
              </a:lnSpc>
              <a:buFont typeface="Arial"/>
              <a:buChar char="•"/>
            </a:pPr>
            <a:r>
              <a:rPr lang="en-US" sz="3258" spc="149" dirty="0">
                <a:solidFill>
                  <a:srgbClr val="000000"/>
                </a:solidFill>
                <a:latin typeface="Lato"/>
              </a:rPr>
              <a:t>Classics, Latin, &amp; Greek</a:t>
            </a:r>
          </a:p>
          <a:p>
            <a:pPr marL="538002" lvl="1" indent="-269001">
              <a:lnSpc>
                <a:spcPts val="4562"/>
              </a:lnSpc>
              <a:buFont typeface="Arial"/>
              <a:buChar char="•"/>
            </a:pPr>
            <a:r>
              <a:rPr lang="en-US" sz="3258" spc="149" dirty="0">
                <a:solidFill>
                  <a:srgbClr val="000000"/>
                </a:solidFill>
                <a:latin typeface="Lato"/>
              </a:rPr>
              <a:t>Comparative Literature</a:t>
            </a:r>
          </a:p>
          <a:p>
            <a:pPr marL="538002" lvl="1" indent="-269001">
              <a:lnSpc>
                <a:spcPts val="4562"/>
              </a:lnSpc>
              <a:buFont typeface="Arial"/>
              <a:buChar char="•"/>
            </a:pPr>
            <a:r>
              <a:rPr lang="en-US" sz="3258" spc="149" dirty="0">
                <a:solidFill>
                  <a:srgbClr val="000000"/>
                </a:solidFill>
                <a:latin typeface="Lato"/>
              </a:rPr>
              <a:t>French &amp; Italian</a:t>
            </a:r>
          </a:p>
          <a:p>
            <a:pPr marL="538002" lvl="1" indent="-269001">
              <a:lnSpc>
                <a:spcPts val="4562"/>
              </a:lnSpc>
              <a:buFont typeface="Arial"/>
              <a:buChar char="•"/>
            </a:pPr>
            <a:r>
              <a:rPr lang="en-US" sz="3258" spc="149" dirty="0">
                <a:solidFill>
                  <a:srgbClr val="000000"/>
                </a:solidFill>
                <a:latin typeface="Lato"/>
              </a:rPr>
              <a:t>German &amp; Russian</a:t>
            </a:r>
          </a:p>
          <a:p>
            <a:pPr marL="538002" lvl="1" indent="-269001">
              <a:lnSpc>
                <a:spcPts val="4562"/>
              </a:lnSpc>
              <a:buFont typeface="Arial"/>
              <a:buChar char="•"/>
            </a:pPr>
            <a:r>
              <a:rPr lang="en-US" sz="3258" spc="149" dirty="0">
                <a:solidFill>
                  <a:srgbClr val="000000"/>
                </a:solidFill>
                <a:latin typeface="Lato"/>
              </a:rPr>
              <a:t>Religious Studies</a:t>
            </a:r>
          </a:p>
          <a:p>
            <a:pPr marL="538002" lvl="1" indent="-269001">
              <a:lnSpc>
                <a:spcPts val="4562"/>
              </a:lnSpc>
              <a:buFont typeface="Arial"/>
              <a:buChar char="•"/>
            </a:pPr>
            <a:r>
              <a:rPr lang="en-US" sz="3258" spc="149" dirty="0">
                <a:solidFill>
                  <a:srgbClr val="000000"/>
                </a:solidFill>
                <a:latin typeface="Lato"/>
              </a:rPr>
              <a:t>Spanish &amp; Portuguese</a:t>
            </a:r>
          </a:p>
          <a:p>
            <a:pPr marL="538002" lvl="1" indent="-269001">
              <a:lnSpc>
                <a:spcPts val="4562"/>
              </a:lnSpc>
              <a:buFont typeface="Arial"/>
              <a:buChar char="•"/>
            </a:pPr>
            <a:r>
              <a:rPr lang="en-US" sz="3258" spc="149" dirty="0">
                <a:solidFill>
                  <a:srgbClr val="000000"/>
                </a:solidFill>
                <a:latin typeface="Lato"/>
              </a:rPr>
              <a:t>Humanities</a:t>
            </a:r>
          </a:p>
          <a:p>
            <a:pPr marL="538001" lvl="1" indent="-269001">
              <a:lnSpc>
                <a:spcPts val="4562"/>
              </a:lnSpc>
              <a:spcBef>
                <a:spcPct val="0"/>
              </a:spcBef>
              <a:buFont typeface="Arial"/>
              <a:buChar char="•"/>
            </a:pPr>
            <a:r>
              <a:rPr lang="en-US" sz="3258" spc="149" dirty="0">
                <a:solidFill>
                  <a:srgbClr val="000000"/>
                </a:solidFill>
                <a:latin typeface="Lato"/>
              </a:rPr>
              <a:t>Human Rights</a:t>
            </a:r>
          </a:p>
        </p:txBody>
      </p:sp>
      <p:sp>
        <p:nvSpPr>
          <p:cNvPr id="6" name="TextBox 6"/>
          <p:cNvSpPr txBox="1"/>
          <p:nvPr/>
        </p:nvSpPr>
        <p:spPr>
          <a:xfrm>
            <a:off x="2094326" y="7137330"/>
            <a:ext cx="6354670" cy="1105784"/>
          </a:xfrm>
          <a:prstGeom prst="rect">
            <a:avLst/>
          </a:prstGeom>
        </p:spPr>
        <p:txBody>
          <a:bodyPr lIns="0" tIns="0" rIns="0" bIns="0" rtlCol="0" anchor="t">
            <a:spAutoFit/>
          </a:bodyPr>
          <a:lstStyle/>
          <a:p>
            <a:pPr algn="ctr">
              <a:lnSpc>
                <a:spcPts val="4562"/>
              </a:lnSpc>
              <a:spcBef>
                <a:spcPct val="0"/>
              </a:spcBef>
            </a:pPr>
            <a:r>
              <a:rPr lang="en-US" sz="3258" spc="149">
                <a:solidFill>
                  <a:srgbClr val="000000"/>
                </a:solidFill>
                <a:latin typeface="Lato Bold"/>
              </a:rPr>
              <a:t>Fun fact:</a:t>
            </a:r>
            <a:r>
              <a:rPr lang="en-US" sz="3258" spc="149">
                <a:solidFill>
                  <a:srgbClr val="000000"/>
                </a:solidFill>
                <a:latin typeface="Lato"/>
              </a:rPr>
              <a:t> One of the tallest buildings in Davis!</a:t>
            </a:r>
          </a:p>
        </p:txBody>
      </p:sp>
      <p:sp>
        <p:nvSpPr>
          <p:cNvPr id="7" name="TextBox 7"/>
          <p:cNvSpPr txBox="1"/>
          <p:nvPr/>
        </p:nvSpPr>
        <p:spPr>
          <a:xfrm>
            <a:off x="4771885" y="8733627"/>
            <a:ext cx="8744229" cy="531428"/>
          </a:xfrm>
          <a:prstGeom prst="rect">
            <a:avLst/>
          </a:prstGeom>
        </p:spPr>
        <p:txBody>
          <a:bodyPr lIns="0" tIns="0" rIns="0" bIns="0" rtlCol="0" anchor="t">
            <a:spAutoFit/>
          </a:bodyPr>
          <a:lstStyle/>
          <a:p>
            <a:pPr algn="ctr">
              <a:lnSpc>
                <a:spcPts val="4562"/>
              </a:lnSpc>
              <a:spcBef>
                <a:spcPct val="0"/>
              </a:spcBef>
            </a:pPr>
            <a:r>
              <a:rPr lang="en-US" sz="3258" spc="149" dirty="0">
                <a:solidFill>
                  <a:srgbClr val="000000"/>
                </a:solidFill>
                <a:latin typeface="Lato"/>
              </a:rPr>
              <a:t>Your</a:t>
            </a:r>
            <a:r>
              <a:rPr lang="en-US" sz="3258" spc="149" dirty="0">
                <a:solidFill>
                  <a:srgbClr val="000000"/>
                </a:solidFill>
                <a:latin typeface="Lato Bold"/>
              </a:rPr>
              <a:t> major advisors</a:t>
            </a:r>
            <a:r>
              <a:rPr lang="en-US" sz="3258" spc="149" dirty="0">
                <a:solidFill>
                  <a:srgbClr val="000000"/>
                </a:solidFill>
                <a:latin typeface="Lato"/>
              </a:rPr>
              <a:t> are on the </a:t>
            </a:r>
            <a:r>
              <a:rPr lang="en-US" sz="3258" spc="149" dirty="0">
                <a:solidFill>
                  <a:srgbClr val="000000"/>
                </a:solidFill>
                <a:latin typeface="Lato Bold"/>
              </a:rPr>
              <a:t>2nd floor</a:t>
            </a:r>
            <a:r>
              <a:rPr lang="en-US" sz="3258" spc="149" dirty="0">
                <a:solidFill>
                  <a:srgbClr val="000000"/>
                </a:solidFill>
                <a:latin typeface="Lato"/>
              </a:rPr>
              <a:t>!</a:t>
            </a:r>
          </a:p>
        </p:txBody>
      </p:sp>
      <p:grpSp>
        <p:nvGrpSpPr>
          <p:cNvPr id="9" name="Group 9"/>
          <p:cNvGrpSpPr/>
          <p:nvPr/>
        </p:nvGrpSpPr>
        <p:grpSpPr>
          <a:xfrm>
            <a:off x="0" y="0"/>
            <a:ext cx="18288000" cy="10287000"/>
            <a:chOff x="0" y="0"/>
            <a:chExt cx="4253089" cy="2392363"/>
          </a:xfrm>
        </p:grpSpPr>
        <p:sp>
          <p:nvSpPr>
            <p:cNvPr id="10" name="Freeform 10"/>
            <p:cNvSpPr/>
            <p:nvPr/>
          </p:nvSpPr>
          <p:spPr>
            <a:xfrm>
              <a:off x="0" y="0"/>
              <a:ext cx="4253089" cy="2392362"/>
            </a:xfrm>
            <a:custGeom>
              <a:avLst/>
              <a:gdLst/>
              <a:ahLst/>
              <a:cxnLst/>
              <a:rect l="l" t="t" r="r" b="b"/>
              <a:pathLst>
                <a:path w="4253089" h="2392362">
                  <a:moveTo>
                    <a:pt x="0" y="0"/>
                  </a:moveTo>
                  <a:lnTo>
                    <a:pt x="0" y="2392362"/>
                  </a:lnTo>
                  <a:lnTo>
                    <a:pt x="4253089" y="2392362"/>
                  </a:lnTo>
                  <a:lnTo>
                    <a:pt x="4253089" y="0"/>
                  </a:lnTo>
                  <a:lnTo>
                    <a:pt x="0" y="0"/>
                  </a:lnTo>
                  <a:close/>
                  <a:moveTo>
                    <a:pt x="4192129" y="2331402"/>
                  </a:moveTo>
                  <a:lnTo>
                    <a:pt x="59690" y="2331402"/>
                  </a:lnTo>
                  <a:lnTo>
                    <a:pt x="59690" y="59690"/>
                  </a:lnTo>
                  <a:lnTo>
                    <a:pt x="4192129" y="59690"/>
                  </a:lnTo>
                  <a:lnTo>
                    <a:pt x="4192129" y="2331402"/>
                  </a:lnTo>
                  <a:close/>
                </a:path>
              </a:pathLst>
            </a:custGeom>
            <a:solidFill>
              <a:srgbClr val="EC6433"/>
            </a:solidFill>
          </p:spPr>
        </p:sp>
      </p:grpSp>
      <p:pic>
        <p:nvPicPr>
          <p:cNvPr id="11" name="Audio 10">
            <a:hlinkClick r:id="" action="ppaction://media"/>
            <a:extLst>
              <a:ext uri="{FF2B5EF4-FFF2-40B4-BE49-F238E27FC236}">
                <a16:creationId xmlns:a16="http://schemas.microsoft.com/office/drawing/2014/main" id="{C9422182-9307-3D44-BA24-FF415BDAF07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215"/>
    </mc:Choice>
    <mc:Fallback xmlns="">
      <p:transition spd="slow" advTm="38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857DBD0-FF46-F04F-BD90-CA8818EEEAC2}"/>
              </a:ext>
            </a:extLst>
          </p:cNvPr>
          <p:cNvPicPr>
            <a:picLocks noChangeAspect="1"/>
          </p:cNvPicPr>
          <p:nvPr/>
        </p:nvPicPr>
        <p:blipFill rotWithShape="1">
          <a:blip r:embed="rId5">
            <a:extLst>
              <a:ext uri="{28A0092B-C50C-407E-A947-70E740481C1C}">
                <a14:useLocalDpi xmlns:a14="http://schemas.microsoft.com/office/drawing/2010/main" val="0"/>
              </a:ext>
            </a:extLst>
          </a:blip>
          <a:srcRect t="4264" r="14968" b="4827"/>
          <a:stretch/>
        </p:blipFill>
        <p:spPr>
          <a:xfrm>
            <a:off x="5285232" y="10"/>
            <a:ext cx="13002768" cy="10286990"/>
          </a:xfrm>
          <a:prstGeom prst="rect">
            <a:avLst/>
          </a:prstGeom>
        </p:spPr>
      </p:pic>
      <p:sp>
        <p:nvSpPr>
          <p:cNvPr id="16" name="Rectangle 15">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 y="0"/>
            <a:ext cx="14008809" cy="10287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2"/>
          <p:cNvSpPr txBox="1"/>
          <p:nvPr/>
        </p:nvSpPr>
        <p:spPr>
          <a:xfrm>
            <a:off x="716971" y="1683544"/>
            <a:ext cx="6035040" cy="4806201"/>
          </a:xfrm>
          <a:prstGeom prst="rect">
            <a:avLst/>
          </a:prstGeom>
        </p:spPr>
        <p:txBody>
          <a:bodyPr vert="horz" lIns="91440" tIns="45720" rIns="91440" bIns="45720" rtlCol="0" anchor="b">
            <a:normAutofit/>
          </a:bodyPr>
          <a:lstStyle/>
          <a:p>
            <a:pPr>
              <a:lnSpc>
                <a:spcPts val="10644"/>
              </a:lnSpc>
              <a:spcBef>
                <a:spcPct val="0"/>
              </a:spcBef>
            </a:pPr>
            <a:r>
              <a:rPr lang="en-US" sz="7200" spc="965" dirty="0">
                <a:latin typeface="Bebas Neue Bold"/>
              </a:rPr>
              <a:t>Classical civilization</a:t>
            </a:r>
          </a:p>
        </p:txBody>
      </p:sp>
      <p:sp>
        <p:nvSpPr>
          <p:cNvPr id="18" name="Rectangle 1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39882" y="520187"/>
            <a:ext cx="219456" cy="10561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43" y="6820380"/>
            <a:ext cx="5966460" cy="27432"/>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794CCD0-160B-AC46-8920-43BDBA3F0364}"/>
              </a:ext>
            </a:extLst>
          </p:cNvPr>
          <p:cNvSpPr/>
          <p:nvPr/>
        </p:nvSpPr>
        <p:spPr>
          <a:xfrm>
            <a:off x="716971" y="800100"/>
            <a:ext cx="1264229"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pic>
        <p:nvPicPr>
          <p:cNvPr id="4" name="Audio 3">
            <a:hlinkClick r:id="" action="ppaction://media"/>
            <a:extLst>
              <a:ext uri="{FF2B5EF4-FFF2-40B4-BE49-F238E27FC236}">
                <a16:creationId xmlns:a16="http://schemas.microsoft.com/office/drawing/2014/main" id="{AB9E4C8C-0A0E-6F40-B8DF-8ADB03563D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3514"/>
    </mc:Choice>
    <mc:Fallback xmlns="">
      <p:transition spd="slow" advTm="13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l="2044" t="5449" r="3732" b="14995"/>
          <a:stretch>
            <a:fillRect/>
          </a:stretch>
        </p:blipFill>
        <p:spPr>
          <a:xfrm>
            <a:off x="2581013" y="3218220"/>
            <a:ext cx="3769890" cy="4244090"/>
          </a:xfrm>
          <a:prstGeom prst="rect">
            <a:avLst/>
          </a:prstGeom>
          <a:ln>
            <a:noFill/>
          </a:ln>
          <a:effectLst>
            <a:outerShdw blurRad="292100" dist="139700" dir="2700000" algn="tl" rotWithShape="0">
              <a:srgbClr val="333333">
                <a:alpha val="65000"/>
              </a:srgbClr>
            </a:outerShdw>
          </a:effectLst>
        </p:spPr>
      </p:pic>
      <p:pic>
        <p:nvPicPr>
          <p:cNvPr id="3" name="Picture 3"/>
          <p:cNvPicPr>
            <a:picLocks noChangeAspect="1"/>
          </p:cNvPicPr>
          <p:nvPr/>
        </p:nvPicPr>
        <p:blipFill>
          <a:blip r:embed="rId6"/>
          <a:srcRect/>
          <a:stretch>
            <a:fillRect/>
          </a:stretch>
        </p:blipFill>
        <p:spPr>
          <a:xfrm rot="513217">
            <a:off x="8435975" y="5044664"/>
            <a:ext cx="2148596" cy="2148596"/>
          </a:xfrm>
          <a:prstGeom prst="rect">
            <a:avLst/>
          </a:prstGeom>
        </p:spPr>
      </p:pic>
      <p:pic>
        <p:nvPicPr>
          <p:cNvPr id="4" name="Picture 4"/>
          <p:cNvPicPr>
            <a:picLocks noChangeAspect="1"/>
          </p:cNvPicPr>
          <p:nvPr/>
        </p:nvPicPr>
        <p:blipFill>
          <a:blip r:embed="rId7"/>
          <a:srcRect/>
          <a:stretch>
            <a:fillRect/>
          </a:stretch>
        </p:blipFill>
        <p:spPr>
          <a:xfrm>
            <a:off x="14953363" y="3591890"/>
            <a:ext cx="1599827" cy="1599827"/>
          </a:xfrm>
          <a:prstGeom prst="rect">
            <a:avLst/>
          </a:prstGeom>
        </p:spPr>
      </p:pic>
      <p:pic>
        <p:nvPicPr>
          <p:cNvPr id="5" name="Picture 5"/>
          <p:cNvPicPr>
            <a:picLocks noChangeAspect="1"/>
          </p:cNvPicPr>
          <p:nvPr/>
        </p:nvPicPr>
        <p:blipFill>
          <a:blip r:embed="rId8"/>
          <a:srcRect/>
          <a:stretch>
            <a:fillRect/>
          </a:stretch>
        </p:blipFill>
        <p:spPr>
          <a:xfrm>
            <a:off x="15285312" y="7198920"/>
            <a:ext cx="2043157" cy="2043157"/>
          </a:xfrm>
          <a:prstGeom prst="rect">
            <a:avLst/>
          </a:prstGeom>
        </p:spPr>
      </p:pic>
      <p:sp>
        <p:nvSpPr>
          <p:cNvPr id="7" name="TextBox 7"/>
          <p:cNvSpPr txBox="1"/>
          <p:nvPr/>
        </p:nvSpPr>
        <p:spPr>
          <a:xfrm>
            <a:off x="3127556" y="1950918"/>
            <a:ext cx="2791062" cy="1112930"/>
          </a:xfrm>
          <a:prstGeom prst="rect">
            <a:avLst/>
          </a:prstGeom>
        </p:spPr>
        <p:txBody>
          <a:bodyPr lIns="0" tIns="0" rIns="0" bIns="0" rtlCol="0" anchor="t">
            <a:spAutoFit/>
          </a:bodyPr>
          <a:lstStyle/>
          <a:p>
            <a:pPr algn="ctr">
              <a:lnSpc>
                <a:spcPts val="9043"/>
              </a:lnSpc>
              <a:spcBef>
                <a:spcPct val="0"/>
              </a:spcBef>
            </a:pPr>
            <a:r>
              <a:rPr lang="en-US" sz="6459" spc="600" dirty="0">
                <a:solidFill>
                  <a:srgbClr val="000000"/>
                </a:solidFill>
                <a:latin typeface="Bebas Neue Bold"/>
              </a:rPr>
              <a:t>LAUREN</a:t>
            </a:r>
          </a:p>
        </p:txBody>
      </p:sp>
      <p:sp>
        <p:nvSpPr>
          <p:cNvPr id="9" name="TextBox 9"/>
          <p:cNvSpPr txBox="1"/>
          <p:nvPr/>
        </p:nvSpPr>
        <p:spPr>
          <a:xfrm>
            <a:off x="1747886" y="7707707"/>
            <a:ext cx="5550402" cy="1025585"/>
          </a:xfrm>
          <a:prstGeom prst="rect">
            <a:avLst/>
          </a:prstGeom>
        </p:spPr>
        <p:txBody>
          <a:bodyPr lIns="0" tIns="0" rIns="0" bIns="0" rtlCol="0" anchor="t">
            <a:spAutoFit/>
          </a:bodyPr>
          <a:lstStyle/>
          <a:p>
            <a:pPr algn="ctr">
              <a:lnSpc>
                <a:spcPts val="4215"/>
              </a:lnSpc>
              <a:spcBef>
                <a:spcPct val="0"/>
              </a:spcBef>
            </a:pPr>
            <a:r>
              <a:rPr lang="en-US" sz="3010" b="1" spc="237" dirty="0">
                <a:solidFill>
                  <a:srgbClr val="000000"/>
                </a:solidFill>
                <a:latin typeface="Lato"/>
              </a:rPr>
              <a:t>Undergraduate Program Coordinator and Advisor</a:t>
            </a:r>
          </a:p>
        </p:txBody>
      </p:sp>
      <p:sp>
        <p:nvSpPr>
          <p:cNvPr id="10" name="TextBox 10"/>
          <p:cNvSpPr txBox="1"/>
          <p:nvPr/>
        </p:nvSpPr>
        <p:spPr>
          <a:xfrm>
            <a:off x="9535967" y="3824034"/>
            <a:ext cx="5293712" cy="984885"/>
          </a:xfrm>
          <a:prstGeom prst="rect">
            <a:avLst/>
          </a:prstGeom>
        </p:spPr>
        <p:txBody>
          <a:bodyPr wrap="square" lIns="0" tIns="0" rIns="0" bIns="0" rtlCol="0" anchor="t">
            <a:spAutoFit/>
          </a:bodyPr>
          <a:lstStyle/>
          <a:p>
            <a:pPr algn="ctr"/>
            <a:r>
              <a:rPr lang="en-US" sz="3200" spc="198" dirty="0">
                <a:solidFill>
                  <a:srgbClr val="000000"/>
                </a:solidFill>
                <a:latin typeface="Lato"/>
              </a:rPr>
              <a:t>I can spin a basketball on any of my right fingers.</a:t>
            </a:r>
          </a:p>
        </p:txBody>
      </p:sp>
      <p:sp>
        <p:nvSpPr>
          <p:cNvPr id="11" name="TextBox 11"/>
          <p:cNvSpPr txBox="1"/>
          <p:nvPr/>
        </p:nvSpPr>
        <p:spPr>
          <a:xfrm>
            <a:off x="9360818" y="6010106"/>
            <a:ext cx="5644011" cy="492443"/>
          </a:xfrm>
          <a:prstGeom prst="rect">
            <a:avLst/>
          </a:prstGeom>
        </p:spPr>
        <p:txBody>
          <a:bodyPr wrap="square" lIns="0" tIns="0" rIns="0" bIns="0" rtlCol="0" anchor="t">
            <a:spAutoFit/>
          </a:bodyPr>
          <a:lstStyle/>
          <a:p>
            <a:pPr algn="ctr"/>
            <a:r>
              <a:rPr lang="en-US" sz="3200" spc="198" dirty="0">
                <a:solidFill>
                  <a:srgbClr val="000000"/>
                </a:solidFill>
                <a:latin typeface="Lato"/>
              </a:rPr>
              <a:t>I love coffee.</a:t>
            </a:r>
          </a:p>
        </p:txBody>
      </p:sp>
      <p:sp>
        <p:nvSpPr>
          <p:cNvPr id="12" name="TextBox 12"/>
          <p:cNvSpPr txBox="1"/>
          <p:nvPr/>
        </p:nvSpPr>
        <p:spPr>
          <a:xfrm>
            <a:off x="8426266" y="7857284"/>
            <a:ext cx="7456554" cy="984885"/>
          </a:xfrm>
          <a:prstGeom prst="rect">
            <a:avLst/>
          </a:prstGeom>
        </p:spPr>
        <p:txBody>
          <a:bodyPr wrap="square" lIns="0" tIns="0" rIns="0" bIns="0" rtlCol="0" anchor="t">
            <a:spAutoFit/>
          </a:bodyPr>
          <a:lstStyle/>
          <a:p>
            <a:pPr algn="ctr"/>
            <a:r>
              <a:rPr lang="en-US" sz="3200" spc="198" dirty="0">
                <a:solidFill>
                  <a:srgbClr val="000000"/>
                </a:solidFill>
                <a:latin typeface="Lato"/>
              </a:rPr>
              <a:t>I'm a UC Davis graduate! </a:t>
            </a:r>
          </a:p>
          <a:p>
            <a:pPr algn="ctr">
              <a:spcBef>
                <a:spcPct val="0"/>
              </a:spcBef>
            </a:pPr>
            <a:r>
              <a:rPr lang="en-US" sz="3200" spc="198" dirty="0">
                <a:solidFill>
                  <a:srgbClr val="000000"/>
                </a:solidFill>
                <a:latin typeface="Lato"/>
              </a:rPr>
              <a:t>I studied Sociology and Psychology.</a:t>
            </a:r>
          </a:p>
        </p:txBody>
      </p:sp>
      <p:sp>
        <p:nvSpPr>
          <p:cNvPr id="13" name="TextBox 13"/>
          <p:cNvSpPr txBox="1"/>
          <p:nvPr/>
        </p:nvSpPr>
        <p:spPr>
          <a:xfrm>
            <a:off x="6304613" y="907678"/>
            <a:ext cx="5849931" cy="1221877"/>
          </a:xfrm>
          <a:prstGeom prst="rect">
            <a:avLst/>
          </a:prstGeom>
        </p:spPr>
        <p:txBody>
          <a:bodyPr lIns="0" tIns="0" rIns="0" bIns="0" rtlCol="0" anchor="t">
            <a:spAutoFit/>
          </a:bodyPr>
          <a:lstStyle/>
          <a:p>
            <a:pPr algn="ctr">
              <a:lnSpc>
                <a:spcPts val="9960"/>
              </a:lnSpc>
              <a:spcBef>
                <a:spcPct val="0"/>
              </a:spcBef>
            </a:pPr>
            <a:r>
              <a:rPr lang="en-US" sz="7114" spc="718" dirty="0">
                <a:solidFill>
                  <a:srgbClr val="000000"/>
                </a:solidFill>
                <a:latin typeface="Bebas Neue Bold"/>
              </a:rPr>
              <a:t>Introductions</a:t>
            </a:r>
          </a:p>
        </p:txBody>
      </p:sp>
      <p:sp>
        <p:nvSpPr>
          <p:cNvPr id="14" name="TextBox 14"/>
          <p:cNvSpPr txBox="1"/>
          <p:nvPr/>
        </p:nvSpPr>
        <p:spPr>
          <a:xfrm>
            <a:off x="8882632" y="2507383"/>
            <a:ext cx="6543821" cy="760208"/>
          </a:xfrm>
          <a:prstGeom prst="rect">
            <a:avLst/>
          </a:prstGeom>
        </p:spPr>
        <p:txBody>
          <a:bodyPr wrap="square" lIns="0" tIns="0" rIns="0" bIns="0" rtlCol="0" anchor="t">
            <a:spAutoFit/>
          </a:bodyPr>
          <a:lstStyle/>
          <a:p>
            <a:pPr algn="ctr">
              <a:lnSpc>
                <a:spcPts val="6957"/>
              </a:lnSpc>
              <a:spcBef>
                <a:spcPct val="0"/>
              </a:spcBef>
            </a:pPr>
            <a:r>
              <a:rPr lang="en-US" sz="4000" spc="462" dirty="0">
                <a:solidFill>
                  <a:srgbClr val="000000"/>
                </a:solidFill>
                <a:latin typeface="Bebas Neue Bold"/>
              </a:rPr>
              <a:t>You wouldn’t know this but…</a:t>
            </a:r>
          </a:p>
        </p:txBody>
      </p:sp>
      <p:grpSp>
        <p:nvGrpSpPr>
          <p:cNvPr id="17" name="Group 17"/>
          <p:cNvGrpSpPr/>
          <p:nvPr/>
        </p:nvGrpSpPr>
        <p:grpSpPr>
          <a:xfrm>
            <a:off x="0" y="0"/>
            <a:ext cx="18288000" cy="10287000"/>
            <a:chOff x="0" y="0"/>
            <a:chExt cx="4253089" cy="2392363"/>
          </a:xfrm>
        </p:grpSpPr>
        <p:sp>
          <p:nvSpPr>
            <p:cNvPr id="18" name="Freeform 18"/>
            <p:cNvSpPr/>
            <p:nvPr/>
          </p:nvSpPr>
          <p:spPr>
            <a:xfrm>
              <a:off x="0" y="0"/>
              <a:ext cx="4253089" cy="2392362"/>
            </a:xfrm>
            <a:custGeom>
              <a:avLst/>
              <a:gdLst/>
              <a:ahLst/>
              <a:cxnLst/>
              <a:rect l="l" t="t" r="r" b="b"/>
              <a:pathLst>
                <a:path w="4253089" h="2392362">
                  <a:moveTo>
                    <a:pt x="0" y="0"/>
                  </a:moveTo>
                  <a:lnTo>
                    <a:pt x="0" y="2392362"/>
                  </a:lnTo>
                  <a:lnTo>
                    <a:pt x="4253089" y="2392362"/>
                  </a:lnTo>
                  <a:lnTo>
                    <a:pt x="4253089" y="0"/>
                  </a:lnTo>
                  <a:lnTo>
                    <a:pt x="0" y="0"/>
                  </a:lnTo>
                  <a:close/>
                  <a:moveTo>
                    <a:pt x="4192129" y="2331402"/>
                  </a:moveTo>
                  <a:lnTo>
                    <a:pt x="59690" y="2331402"/>
                  </a:lnTo>
                  <a:lnTo>
                    <a:pt x="59690" y="59690"/>
                  </a:lnTo>
                  <a:lnTo>
                    <a:pt x="4192129" y="59690"/>
                  </a:lnTo>
                  <a:lnTo>
                    <a:pt x="4192129" y="2331402"/>
                  </a:lnTo>
                  <a:close/>
                </a:path>
              </a:pathLst>
            </a:custGeom>
            <a:solidFill>
              <a:srgbClr val="FFCE3C"/>
            </a:solidFill>
          </p:spPr>
        </p:sp>
      </p:grpSp>
      <p:sp>
        <p:nvSpPr>
          <p:cNvPr id="20" name="Rectangle 19">
            <a:extLst>
              <a:ext uri="{FF2B5EF4-FFF2-40B4-BE49-F238E27FC236}">
                <a16:creationId xmlns:a16="http://schemas.microsoft.com/office/drawing/2014/main" id="{AA60A08A-C9C1-B64B-BD2D-AB056104D2D5}"/>
              </a:ext>
            </a:extLst>
          </p:cNvPr>
          <p:cNvSpPr/>
          <p:nvPr/>
        </p:nvSpPr>
        <p:spPr>
          <a:xfrm>
            <a:off x="2077423" y="8800273"/>
            <a:ext cx="4891330" cy="587853"/>
          </a:xfrm>
          <a:prstGeom prst="rect">
            <a:avLst/>
          </a:prstGeom>
        </p:spPr>
        <p:txBody>
          <a:bodyPr wrap="square">
            <a:spAutoFit/>
          </a:bodyPr>
          <a:lstStyle/>
          <a:p>
            <a:pPr algn="ctr">
              <a:lnSpc>
                <a:spcPts val="4307"/>
              </a:lnSpc>
              <a:spcBef>
                <a:spcPct val="0"/>
              </a:spcBef>
            </a:pPr>
            <a:r>
              <a:rPr lang="en-US" sz="3000" spc="243" dirty="0" err="1">
                <a:solidFill>
                  <a:srgbClr val="5271FF"/>
                </a:solidFill>
                <a:latin typeface="Lato Bold"/>
              </a:rPr>
              <a:t>lnawong@ucdavis.edu</a:t>
            </a:r>
            <a:endParaRPr lang="en-US" sz="3000" spc="243" dirty="0">
              <a:solidFill>
                <a:srgbClr val="5271FF"/>
              </a:solidFill>
              <a:latin typeface="Lato Bold"/>
            </a:endParaRPr>
          </a:p>
        </p:txBody>
      </p:sp>
      <p:pic>
        <p:nvPicPr>
          <p:cNvPr id="8" name="Audio 7">
            <a:hlinkClick r:id="" action="ppaction://media"/>
            <a:extLst>
              <a:ext uri="{FF2B5EF4-FFF2-40B4-BE49-F238E27FC236}">
                <a16:creationId xmlns:a16="http://schemas.microsoft.com/office/drawing/2014/main" id="{FA37BD29-2AF2-904A-9129-E75F03DF069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2385752401"/>
      </p:ext>
    </p:extLst>
  </p:cSld>
  <p:clrMapOvr>
    <a:masterClrMapping/>
  </p:clrMapOvr>
  <mc:AlternateContent xmlns:mc="http://schemas.openxmlformats.org/markup-compatibility/2006" xmlns:p14="http://schemas.microsoft.com/office/powerpoint/2010/main">
    <mc:Choice Requires="p14">
      <p:transition spd="slow" p14:dur="2000" advTm="31576"/>
    </mc:Choice>
    <mc:Fallback xmlns="">
      <p:transition spd="slow" advTm="31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5"/>
          <a:srcRect/>
          <a:stretch>
            <a:fillRect/>
          </a:stretch>
        </p:blipFill>
        <p:spPr>
          <a:xfrm>
            <a:off x="12039600" y="3240285"/>
            <a:ext cx="5111001" cy="5111001"/>
          </a:xfrm>
          <a:prstGeom prst="rect">
            <a:avLst/>
          </a:prstGeom>
        </p:spPr>
      </p:pic>
      <p:sp>
        <p:nvSpPr>
          <p:cNvPr id="13" name="TextBox 13"/>
          <p:cNvSpPr txBox="1"/>
          <p:nvPr/>
        </p:nvSpPr>
        <p:spPr>
          <a:xfrm>
            <a:off x="1066800" y="1028700"/>
            <a:ext cx="9867900" cy="1116396"/>
          </a:xfrm>
          <a:prstGeom prst="rect">
            <a:avLst/>
          </a:prstGeom>
        </p:spPr>
        <p:txBody>
          <a:bodyPr wrap="square" lIns="0" tIns="0" rIns="0" bIns="0" rtlCol="0" anchor="t">
            <a:spAutoFit/>
          </a:bodyPr>
          <a:lstStyle/>
          <a:p>
            <a:pPr algn="ctr">
              <a:lnSpc>
                <a:spcPts val="9960"/>
              </a:lnSpc>
              <a:spcBef>
                <a:spcPct val="0"/>
              </a:spcBef>
            </a:pPr>
            <a:r>
              <a:rPr lang="en-US" sz="7114" spc="718" dirty="0">
                <a:solidFill>
                  <a:srgbClr val="000000"/>
                </a:solidFill>
                <a:latin typeface="Bebas Neue Bold"/>
              </a:rPr>
              <a:t>My role as your advisor</a:t>
            </a:r>
          </a:p>
        </p:txBody>
      </p:sp>
      <p:sp>
        <p:nvSpPr>
          <p:cNvPr id="15" name="TextBox 15"/>
          <p:cNvSpPr txBox="1"/>
          <p:nvPr/>
        </p:nvSpPr>
        <p:spPr>
          <a:xfrm>
            <a:off x="1752600" y="2705100"/>
            <a:ext cx="9867900" cy="6181372"/>
          </a:xfrm>
          <a:prstGeom prst="rect">
            <a:avLst/>
          </a:prstGeom>
        </p:spPr>
        <p:txBody>
          <a:bodyPr wrap="square" lIns="0" tIns="0" rIns="0" bIns="0" rtlCol="0" anchor="t">
            <a:spAutoFit/>
          </a:bodyPr>
          <a:lstStyle/>
          <a:p>
            <a:pPr>
              <a:spcBef>
                <a:spcPct val="0"/>
              </a:spcBef>
            </a:pPr>
            <a:r>
              <a:rPr lang="en-US" sz="4000" b="1" spc="198" dirty="0">
                <a:solidFill>
                  <a:srgbClr val="000000"/>
                </a:solidFill>
                <a:latin typeface="Lato"/>
              </a:rPr>
              <a:t>I am here to…</a:t>
            </a:r>
          </a:p>
          <a:p>
            <a:pPr>
              <a:spcBef>
                <a:spcPct val="0"/>
              </a:spcBef>
            </a:pPr>
            <a:endParaRPr lang="en-US" sz="3200" b="1" spc="198" dirty="0">
              <a:solidFill>
                <a:srgbClr val="000000"/>
              </a:solidFill>
              <a:latin typeface="Lato"/>
            </a:endParaRPr>
          </a:p>
          <a:p>
            <a:pPr marL="457200" indent="-457200">
              <a:lnSpc>
                <a:spcPct val="150000"/>
              </a:lnSpc>
              <a:spcBef>
                <a:spcPct val="0"/>
              </a:spcBef>
              <a:buFont typeface="Arial" panose="020B0604020202020204" pitchFamily="34" charset="0"/>
              <a:buChar char="•"/>
            </a:pPr>
            <a:r>
              <a:rPr lang="en-US" sz="3200" spc="198" dirty="0">
                <a:solidFill>
                  <a:srgbClr val="000000"/>
                </a:solidFill>
                <a:latin typeface="Lato"/>
              </a:rPr>
              <a:t>Explain Classics major requirements</a:t>
            </a:r>
          </a:p>
          <a:p>
            <a:pPr marL="457200" indent="-457200">
              <a:lnSpc>
                <a:spcPct val="150000"/>
              </a:lnSpc>
              <a:spcBef>
                <a:spcPct val="0"/>
              </a:spcBef>
              <a:buFont typeface="Arial" panose="020B0604020202020204" pitchFamily="34" charset="0"/>
              <a:buChar char="•"/>
            </a:pPr>
            <a:r>
              <a:rPr lang="en-US" sz="3200" spc="198" dirty="0">
                <a:solidFill>
                  <a:srgbClr val="000000"/>
                </a:solidFill>
                <a:latin typeface="Lato"/>
              </a:rPr>
              <a:t>Collaborate with you on an academic plan</a:t>
            </a:r>
          </a:p>
          <a:p>
            <a:pPr marL="457200" indent="-457200">
              <a:lnSpc>
                <a:spcPct val="150000"/>
              </a:lnSpc>
              <a:spcBef>
                <a:spcPct val="0"/>
              </a:spcBef>
              <a:buFont typeface="Arial" panose="020B0604020202020204" pitchFamily="34" charset="0"/>
              <a:buChar char="•"/>
            </a:pPr>
            <a:r>
              <a:rPr lang="en-US" sz="3200" spc="198" dirty="0">
                <a:solidFill>
                  <a:srgbClr val="000000"/>
                </a:solidFill>
                <a:latin typeface="Lato"/>
              </a:rPr>
              <a:t>Listen to your questions and experiences</a:t>
            </a:r>
          </a:p>
          <a:p>
            <a:pPr marL="457200" indent="-457200">
              <a:lnSpc>
                <a:spcPct val="150000"/>
              </a:lnSpc>
              <a:spcBef>
                <a:spcPct val="0"/>
              </a:spcBef>
              <a:buFont typeface="Arial" panose="020B0604020202020204" pitchFamily="34" charset="0"/>
              <a:buChar char="•"/>
            </a:pPr>
            <a:r>
              <a:rPr lang="en-US" sz="3200" spc="198" dirty="0">
                <a:solidFill>
                  <a:srgbClr val="000000"/>
                </a:solidFill>
                <a:latin typeface="Lato"/>
              </a:rPr>
              <a:t>Share opportunities within the department for internships and professional development</a:t>
            </a:r>
          </a:p>
          <a:p>
            <a:pPr marL="457200" indent="-457200">
              <a:lnSpc>
                <a:spcPct val="150000"/>
              </a:lnSpc>
              <a:spcBef>
                <a:spcPct val="0"/>
              </a:spcBef>
              <a:buFont typeface="Arial" panose="020B0604020202020204" pitchFamily="34" charset="0"/>
              <a:buChar char="•"/>
            </a:pPr>
            <a:r>
              <a:rPr lang="en-US" sz="3200" spc="198" dirty="0">
                <a:solidFill>
                  <a:srgbClr val="000000"/>
                </a:solidFill>
                <a:latin typeface="Lato"/>
              </a:rPr>
              <a:t>Help you hope in yourself during the seasons you can't seem to believe in yourself</a:t>
            </a:r>
          </a:p>
        </p:txBody>
      </p:sp>
      <p:grpSp>
        <p:nvGrpSpPr>
          <p:cNvPr id="17" name="Group 17"/>
          <p:cNvGrpSpPr/>
          <p:nvPr/>
        </p:nvGrpSpPr>
        <p:grpSpPr>
          <a:xfrm>
            <a:off x="0" y="0"/>
            <a:ext cx="18288000" cy="10287000"/>
            <a:chOff x="0" y="0"/>
            <a:chExt cx="4253089" cy="2392363"/>
          </a:xfrm>
        </p:grpSpPr>
        <p:sp>
          <p:nvSpPr>
            <p:cNvPr id="18" name="Freeform 18"/>
            <p:cNvSpPr/>
            <p:nvPr/>
          </p:nvSpPr>
          <p:spPr>
            <a:xfrm>
              <a:off x="0" y="0"/>
              <a:ext cx="4253089" cy="2392362"/>
            </a:xfrm>
            <a:custGeom>
              <a:avLst/>
              <a:gdLst/>
              <a:ahLst/>
              <a:cxnLst/>
              <a:rect l="l" t="t" r="r" b="b"/>
              <a:pathLst>
                <a:path w="4253089" h="2392362">
                  <a:moveTo>
                    <a:pt x="0" y="0"/>
                  </a:moveTo>
                  <a:lnTo>
                    <a:pt x="0" y="2392362"/>
                  </a:lnTo>
                  <a:lnTo>
                    <a:pt x="4253089" y="2392362"/>
                  </a:lnTo>
                  <a:lnTo>
                    <a:pt x="4253089" y="0"/>
                  </a:lnTo>
                  <a:lnTo>
                    <a:pt x="0" y="0"/>
                  </a:lnTo>
                  <a:close/>
                  <a:moveTo>
                    <a:pt x="4192129" y="2331402"/>
                  </a:moveTo>
                  <a:lnTo>
                    <a:pt x="59690" y="2331402"/>
                  </a:lnTo>
                  <a:lnTo>
                    <a:pt x="59690" y="59690"/>
                  </a:lnTo>
                  <a:lnTo>
                    <a:pt x="4192129" y="59690"/>
                  </a:lnTo>
                  <a:lnTo>
                    <a:pt x="4192129" y="2331402"/>
                  </a:lnTo>
                  <a:close/>
                </a:path>
              </a:pathLst>
            </a:custGeom>
            <a:solidFill>
              <a:srgbClr val="FFCE3C"/>
            </a:solidFill>
          </p:spPr>
        </p:sp>
      </p:grpSp>
      <p:pic>
        <p:nvPicPr>
          <p:cNvPr id="4" name="Audio 3">
            <a:hlinkClick r:id="" action="ppaction://media"/>
            <a:extLst>
              <a:ext uri="{FF2B5EF4-FFF2-40B4-BE49-F238E27FC236}">
                <a16:creationId xmlns:a16="http://schemas.microsoft.com/office/drawing/2014/main" id="{C0487D70-BDD9-2D4D-9EEE-D5F18B1D30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1751701313"/>
      </p:ext>
    </p:extLst>
  </p:cSld>
  <p:clrMapOvr>
    <a:masterClrMapping/>
  </p:clrMapOvr>
  <mc:AlternateContent xmlns:mc="http://schemas.openxmlformats.org/markup-compatibility/2006" xmlns:p14="http://schemas.microsoft.com/office/powerpoint/2010/main">
    <mc:Choice Requires="p14">
      <p:transition spd="slow" p14:dur="2000" advTm="25678"/>
    </mc:Choice>
    <mc:Fallback xmlns="">
      <p:transition spd="slow" advTm="25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extBox 13"/>
          <p:cNvSpPr txBox="1"/>
          <p:nvPr/>
        </p:nvSpPr>
        <p:spPr>
          <a:xfrm>
            <a:off x="914400" y="5905500"/>
            <a:ext cx="4936331" cy="367903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8000" b="1" spc="718" dirty="0">
                <a:latin typeface="+mj-lt"/>
                <a:ea typeface="+mj-ea"/>
                <a:cs typeface="+mj-cs"/>
              </a:rPr>
              <a:t>What is Classics?</a:t>
            </a:r>
          </a:p>
        </p:txBody>
      </p:sp>
      <p:pic>
        <p:nvPicPr>
          <p:cNvPr id="3" name="Picture 2">
            <a:extLst>
              <a:ext uri="{FF2B5EF4-FFF2-40B4-BE49-F238E27FC236}">
                <a16:creationId xmlns:a16="http://schemas.microsoft.com/office/drawing/2014/main" id="{AC4CBB39-7F33-8546-8035-DE55A9B697CA}"/>
              </a:ext>
            </a:extLst>
          </p:cNvPr>
          <p:cNvPicPr>
            <a:picLocks noChangeAspect="1"/>
          </p:cNvPicPr>
          <p:nvPr/>
        </p:nvPicPr>
        <p:blipFill rotWithShape="1">
          <a:blip r:embed="rId5">
            <a:extLst>
              <a:ext uri="{28A0092B-C50C-407E-A947-70E740481C1C}">
                <a14:useLocalDpi xmlns:a14="http://schemas.microsoft.com/office/drawing/2010/main" val="0"/>
              </a:ext>
            </a:extLst>
          </a:blip>
          <a:srcRect b="5629"/>
          <a:stretch/>
        </p:blipFill>
        <p:spPr>
          <a:xfrm>
            <a:off x="20" y="10"/>
            <a:ext cx="18287980" cy="5565909"/>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15" name="TextBox 15"/>
          <p:cNvSpPr txBox="1"/>
          <p:nvPr/>
        </p:nvSpPr>
        <p:spPr>
          <a:xfrm>
            <a:off x="6172200" y="5922286"/>
            <a:ext cx="11353800" cy="3679030"/>
          </a:xfrm>
          <a:prstGeom prst="rect">
            <a:avLst/>
          </a:prstGeom>
        </p:spPr>
        <p:txBody>
          <a:bodyPr vert="horz" lIns="91440" tIns="45720" rIns="91440" bIns="45720" rtlCol="0" anchor="ctr">
            <a:normAutofit fontScale="92500" lnSpcReduction="20000"/>
          </a:bodyPr>
          <a:lstStyle/>
          <a:p>
            <a:pPr>
              <a:lnSpc>
                <a:spcPct val="150000"/>
              </a:lnSpc>
              <a:spcBef>
                <a:spcPct val="0"/>
              </a:spcBef>
              <a:spcAft>
                <a:spcPts val="600"/>
              </a:spcAft>
            </a:pPr>
            <a:r>
              <a:rPr lang="en-US" sz="3200" dirty="0"/>
              <a:t>Classics is the study of the literature, philosophy, art, and history of ancient Greece and Rome, two cultures that continue to exert great influence over our contemporary institutions and modern imaginations. Studying these societies means exploring the complicated richness of antiquity’s enduring legacy and learning how the past shapes our present, even when we may not be aware of it. </a:t>
            </a:r>
            <a:endParaRPr lang="en-US" sz="3200" spc="198" dirty="0"/>
          </a:p>
        </p:txBody>
      </p:sp>
      <p:pic>
        <p:nvPicPr>
          <p:cNvPr id="4" name="Audio 3">
            <a:hlinkClick r:id="" action="ppaction://media"/>
            <a:extLst>
              <a:ext uri="{FF2B5EF4-FFF2-40B4-BE49-F238E27FC236}">
                <a16:creationId xmlns:a16="http://schemas.microsoft.com/office/drawing/2014/main" id="{6F78C9A1-5651-B94C-B8B4-35A1DE25B5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3472580611"/>
      </p:ext>
    </p:extLst>
  </p:cSld>
  <p:clrMapOvr>
    <a:masterClrMapping/>
  </p:clrMapOvr>
  <mc:AlternateContent xmlns:mc="http://schemas.openxmlformats.org/markup-compatibility/2006" xmlns:p14="http://schemas.microsoft.com/office/powerpoint/2010/main">
    <mc:Choice Requires="p14">
      <p:transition spd="slow" p14:dur="2000" advTm="30830"/>
    </mc:Choice>
    <mc:Fallback xmlns="">
      <p:transition spd="slow" advTm="30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1004958" y="909093"/>
            <a:ext cx="7962995" cy="1064630"/>
          </a:xfrm>
          <a:prstGeom prst="rect">
            <a:avLst/>
          </a:prstGeom>
        </p:spPr>
        <p:txBody>
          <a:bodyPr lIns="0" tIns="0" rIns="0" bIns="0" rtlCol="0" anchor="t">
            <a:spAutoFit/>
          </a:bodyPr>
          <a:lstStyle/>
          <a:p>
            <a:pPr>
              <a:lnSpc>
                <a:spcPts val="8363"/>
              </a:lnSpc>
            </a:pPr>
            <a:r>
              <a:rPr lang="en-US" sz="7603" spc="965" dirty="0">
                <a:solidFill>
                  <a:srgbClr val="000000"/>
                </a:solidFill>
                <a:latin typeface="Bebas Neue Bold"/>
              </a:rPr>
              <a:t>program overview</a:t>
            </a:r>
          </a:p>
        </p:txBody>
      </p:sp>
      <p:sp>
        <p:nvSpPr>
          <p:cNvPr id="7" name="TextBox 7"/>
          <p:cNvSpPr txBox="1"/>
          <p:nvPr/>
        </p:nvSpPr>
        <p:spPr>
          <a:xfrm>
            <a:off x="1004958" y="2449188"/>
            <a:ext cx="6186484" cy="1293239"/>
          </a:xfrm>
          <a:prstGeom prst="rect">
            <a:avLst/>
          </a:prstGeom>
        </p:spPr>
        <p:txBody>
          <a:bodyPr lIns="0" tIns="0" rIns="0" bIns="0" rtlCol="0" anchor="t">
            <a:spAutoFit/>
          </a:bodyPr>
          <a:lstStyle/>
          <a:p>
            <a:pPr>
              <a:lnSpc>
                <a:spcPts val="5320"/>
              </a:lnSpc>
              <a:spcBef>
                <a:spcPct val="0"/>
              </a:spcBef>
            </a:pPr>
            <a:r>
              <a:rPr lang="en-US" sz="3800" spc="300" dirty="0">
                <a:solidFill>
                  <a:srgbClr val="000000"/>
                </a:solidFill>
                <a:latin typeface="Lato Bold"/>
              </a:rPr>
              <a:t>Check out our website! </a:t>
            </a:r>
            <a:r>
              <a:rPr lang="en-US" sz="3800" spc="300" dirty="0" err="1">
                <a:solidFill>
                  <a:srgbClr val="0070C0"/>
                </a:solidFill>
                <a:latin typeface="Lato Bold"/>
              </a:rPr>
              <a:t>classics.ucdavis.edu</a:t>
            </a:r>
            <a:endParaRPr lang="en-US" sz="3800" spc="300" dirty="0">
              <a:solidFill>
                <a:srgbClr val="0070C0"/>
              </a:solidFill>
              <a:latin typeface="Lato Bold"/>
            </a:endParaRPr>
          </a:p>
        </p:txBody>
      </p:sp>
      <p:sp>
        <p:nvSpPr>
          <p:cNvPr id="14" name="TextBox 7">
            <a:extLst>
              <a:ext uri="{FF2B5EF4-FFF2-40B4-BE49-F238E27FC236}">
                <a16:creationId xmlns:a16="http://schemas.microsoft.com/office/drawing/2014/main" id="{A95D6783-2997-5140-9F62-4793286602AC}"/>
              </a:ext>
            </a:extLst>
          </p:cNvPr>
          <p:cNvSpPr txBox="1"/>
          <p:nvPr/>
        </p:nvSpPr>
        <p:spPr>
          <a:xfrm>
            <a:off x="1013923" y="3942030"/>
            <a:ext cx="15924204" cy="1287788"/>
          </a:xfrm>
          <a:prstGeom prst="rect">
            <a:avLst/>
          </a:prstGeom>
        </p:spPr>
        <p:txBody>
          <a:bodyPr wrap="square" lIns="0" tIns="0" rIns="0" bIns="0" rtlCol="0" anchor="t">
            <a:spAutoFit/>
          </a:bodyPr>
          <a:lstStyle/>
          <a:p>
            <a:pPr>
              <a:lnSpc>
                <a:spcPts val="5320"/>
              </a:lnSpc>
              <a:spcBef>
                <a:spcPct val="0"/>
              </a:spcBef>
            </a:pPr>
            <a:r>
              <a:rPr lang="en-US" sz="3600" spc="300" dirty="0">
                <a:solidFill>
                  <a:srgbClr val="000000"/>
                </a:solidFill>
                <a:latin typeface="Lato Bold"/>
              </a:rPr>
              <a:t>Degree Requirements: </a:t>
            </a:r>
          </a:p>
          <a:p>
            <a:pPr>
              <a:lnSpc>
                <a:spcPts val="5320"/>
              </a:lnSpc>
              <a:spcBef>
                <a:spcPct val="0"/>
              </a:spcBef>
            </a:pPr>
            <a:r>
              <a:rPr lang="en-US" sz="3600" b="1" spc="252" dirty="0" err="1">
                <a:solidFill>
                  <a:srgbClr val="0070C0"/>
                </a:solidFill>
                <a:latin typeface="Lato"/>
              </a:rPr>
              <a:t>classics.ucdavis.edu</a:t>
            </a:r>
            <a:r>
              <a:rPr lang="en-US" sz="3600" b="1" spc="252" dirty="0">
                <a:solidFill>
                  <a:srgbClr val="0070C0"/>
                </a:solidFill>
                <a:latin typeface="Lato"/>
              </a:rPr>
              <a:t>/majors-minors</a:t>
            </a:r>
          </a:p>
        </p:txBody>
      </p:sp>
      <p:sp>
        <p:nvSpPr>
          <p:cNvPr id="15" name="TextBox 7">
            <a:extLst>
              <a:ext uri="{FF2B5EF4-FFF2-40B4-BE49-F238E27FC236}">
                <a16:creationId xmlns:a16="http://schemas.microsoft.com/office/drawing/2014/main" id="{5F2D44EE-6E3E-FA41-A117-82351BABAA66}"/>
              </a:ext>
            </a:extLst>
          </p:cNvPr>
          <p:cNvSpPr txBox="1"/>
          <p:nvPr/>
        </p:nvSpPr>
        <p:spPr>
          <a:xfrm>
            <a:off x="6835588" y="5854356"/>
            <a:ext cx="3749084" cy="619016"/>
          </a:xfrm>
          <a:prstGeom prst="rect">
            <a:avLst/>
          </a:prstGeom>
        </p:spPr>
        <p:txBody>
          <a:bodyPr wrap="square" lIns="0" tIns="0" rIns="0" bIns="0" rtlCol="0" anchor="t">
            <a:spAutoFit/>
          </a:bodyPr>
          <a:lstStyle/>
          <a:p>
            <a:pPr>
              <a:lnSpc>
                <a:spcPts val="5320"/>
              </a:lnSpc>
              <a:spcBef>
                <a:spcPct val="0"/>
              </a:spcBef>
            </a:pPr>
            <a:r>
              <a:rPr lang="en-US" sz="4000" b="1" spc="252" dirty="0">
                <a:latin typeface="Lato"/>
              </a:rPr>
              <a:t>Classics Major</a:t>
            </a:r>
          </a:p>
        </p:txBody>
      </p:sp>
      <p:sp>
        <p:nvSpPr>
          <p:cNvPr id="16" name="TextBox 7">
            <a:extLst>
              <a:ext uri="{FF2B5EF4-FFF2-40B4-BE49-F238E27FC236}">
                <a16:creationId xmlns:a16="http://schemas.microsoft.com/office/drawing/2014/main" id="{8865BDC6-4D17-4C4F-9DB5-1A995D6A4619}"/>
              </a:ext>
            </a:extLst>
          </p:cNvPr>
          <p:cNvSpPr txBox="1"/>
          <p:nvPr/>
        </p:nvSpPr>
        <p:spPr>
          <a:xfrm>
            <a:off x="1528660" y="7980985"/>
            <a:ext cx="6870763" cy="1298689"/>
          </a:xfrm>
          <a:prstGeom prst="rect">
            <a:avLst/>
          </a:prstGeom>
        </p:spPr>
        <p:txBody>
          <a:bodyPr wrap="square" lIns="0" tIns="0" rIns="0" bIns="0" rtlCol="0" anchor="t">
            <a:spAutoFit/>
          </a:bodyPr>
          <a:lstStyle/>
          <a:p>
            <a:pPr>
              <a:lnSpc>
                <a:spcPts val="5320"/>
              </a:lnSpc>
              <a:spcBef>
                <a:spcPct val="0"/>
              </a:spcBef>
            </a:pPr>
            <a:r>
              <a:rPr lang="en-US" sz="4000" b="1" spc="252" dirty="0">
                <a:latin typeface="Lato"/>
              </a:rPr>
              <a:t>Track 1: Classical and Mediterranean Civilization</a:t>
            </a:r>
          </a:p>
        </p:txBody>
      </p:sp>
      <p:sp>
        <p:nvSpPr>
          <p:cNvPr id="17" name="TextBox 7">
            <a:extLst>
              <a:ext uri="{FF2B5EF4-FFF2-40B4-BE49-F238E27FC236}">
                <a16:creationId xmlns:a16="http://schemas.microsoft.com/office/drawing/2014/main" id="{4C33A11F-442A-8A40-B247-E391D3423143}"/>
              </a:ext>
            </a:extLst>
          </p:cNvPr>
          <p:cNvSpPr txBox="1"/>
          <p:nvPr/>
        </p:nvSpPr>
        <p:spPr>
          <a:xfrm>
            <a:off x="10035988" y="8045600"/>
            <a:ext cx="6870762" cy="1298689"/>
          </a:xfrm>
          <a:prstGeom prst="rect">
            <a:avLst/>
          </a:prstGeom>
        </p:spPr>
        <p:txBody>
          <a:bodyPr wrap="square" lIns="0" tIns="0" rIns="0" bIns="0" rtlCol="0" anchor="t">
            <a:spAutoFit/>
          </a:bodyPr>
          <a:lstStyle/>
          <a:p>
            <a:pPr>
              <a:lnSpc>
                <a:spcPts val="5320"/>
              </a:lnSpc>
              <a:spcBef>
                <a:spcPct val="0"/>
              </a:spcBef>
            </a:pPr>
            <a:r>
              <a:rPr lang="en-US" sz="4000" b="1" spc="252" dirty="0">
                <a:latin typeface="Lato"/>
              </a:rPr>
              <a:t>Track 2: Classical Languages and Literatures</a:t>
            </a:r>
          </a:p>
        </p:txBody>
      </p:sp>
      <p:sp>
        <p:nvSpPr>
          <p:cNvPr id="8" name="Down Arrow 7">
            <a:extLst>
              <a:ext uri="{FF2B5EF4-FFF2-40B4-BE49-F238E27FC236}">
                <a16:creationId xmlns:a16="http://schemas.microsoft.com/office/drawing/2014/main" id="{0748A780-980B-564B-8A17-7BB88D65677D}"/>
              </a:ext>
            </a:extLst>
          </p:cNvPr>
          <p:cNvSpPr/>
          <p:nvPr/>
        </p:nvSpPr>
        <p:spPr>
          <a:xfrm rot="3058470">
            <a:off x="6244631" y="6670784"/>
            <a:ext cx="441523" cy="11774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a:extLst>
              <a:ext uri="{FF2B5EF4-FFF2-40B4-BE49-F238E27FC236}">
                <a16:creationId xmlns:a16="http://schemas.microsoft.com/office/drawing/2014/main" id="{68269630-B2F5-4142-9C89-544B80DB81C5}"/>
              </a:ext>
            </a:extLst>
          </p:cNvPr>
          <p:cNvSpPr/>
          <p:nvPr/>
        </p:nvSpPr>
        <p:spPr>
          <a:xfrm rot="18627023">
            <a:off x="10622117" y="6670783"/>
            <a:ext cx="441523" cy="11774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835CCF6-791E-E640-87C7-65F045831C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98824" y="768263"/>
            <a:ext cx="4329869" cy="5559552"/>
          </a:xfrm>
          <a:prstGeom prst="rect">
            <a:avLst/>
          </a:prstGeom>
          <a:ln>
            <a:noFill/>
          </a:ln>
          <a:effectLst>
            <a:outerShdw blurRad="190500" algn="tl" rotWithShape="0">
              <a:srgbClr val="000000">
                <a:alpha val="70000"/>
              </a:srgbClr>
            </a:outerShdw>
          </a:effectLst>
        </p:spPr>
      </p:pic>
      <p:pic>
        <p:nvPicPr>
          <p:cNvPr id="3" name="Audio 2">
            <a:hlinkClick r:id="" action="ppaction://media"/>
            <a:extLst>
              <a:ext uri="{FF2B5EF4-FFF2-40B4-BE49-F238E27FC236}">
                <a16:creationId xmlns:a16="http://schemas.microsoft.com/office/drawing/2014/main" id="{B543FCF3-7C71-584B-A24F-827463B336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4014"/>
    </mc:Choice>
    <mc:Fallback xmlns="">
      <p:transition spd="slow" advTm="104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87EE40B-2424-FD41-AD91-628B6B6411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27019" y="657223"/>
            <a:ext cx="4213519" cy="2516407"/>
          </a:xfrm>
          <a:prstGeom prst="rect">
            <a:avLst/>
          </a:prstGeom>
        </p:spPr>
      </p:pic>
      <p:sp>
        <p:nvSpPr>
          <p:cNvPr id="3" name="TextBox 3"/>
          <p:cNvSpPr txBox="1"/>
          <p:nvPr/>
        </p:nvSpPr>
        <p:spPr>
          <a:xfrm>
            <a:off x="947462" y="2265413"/>
            <a:ext cx="10406338" cy="7486217"/>
          </a:xfrm>
          <a:prstGeom prst="rect">
            <a:avLst/>
          </a:prstGeom>
        </p:spPr>
        <p:txBody>
          <a:bodyPr wrap="square" lIns="0" tIns="0" rIns="0" bIns="0" rtlCol="0" anchor="t">
            <a:spAutoFit/>
          </a:bodyPr>
          <a:lstStyle/>
          <a:p>
            <a:pPr marL="462280" lvl="1" indent="-231140">
              <a:lnSpc>
                <a:spcPct val="150000"/>
              </a:lnSpc>
              <a:spcBef>
                <a:spcPts val="200"/>
              </a:spcBef>
              <a:spcAft>
                <a:spcPts val="200"/>
              </a:spcAft>
              <a:buFont typeface="Arial"/>
              <a:buChar char="•"/>
            </a:pPr>
            <a:r>
              <a:rPr lang="en-US" sz="2800" spc="221" dirty="0">
                <a:solidFill>
                  <a:srgbClr val="000000"/>
                </a:solidFill>
                <a:latin typeface="Lato"/>
              </a:rPr>
              <a:t>Learn Ancient Greek or Latin (or both!)</a:t>
            </a:r>
          </a:p>
          <a:p>
            <a:pPr marL="688340" lvl="2">
              <a:lnSpc>
                <a:spcPct val="150000"/>
              </a:lnSpc>
              <a:spcBef>
                <a:spcPts val="200"/>
              </a:spcBef>
              <a:spcAft>
                <a:spcPts val="200"/>
              </a:spcAft>
            </a:pPr>
            <a:r>
              <a:rPr lang="en-US" sz="2800" b="1" spc="252" dirty="0" err="1">
                <a:solidFill>
                  <a:srgbClr val="0070C0"/>
                </a:solidFill>
                <a:latin typeface="Lato"/>
              </a:rPr>
              <a:t>classics.ucdavis.edu</a:t>
            </a:r>
            <a:r>
              <a:rPr lang="en-US" sz="2800" b="1" spc="252" dirty="0">
                <a:solidFill>
                  <a:srgbClr val="0070C0"/>
                </a:solidFill>
                <a:latin typeface="Lato"/>
              </a:rPr>
              <a:t>/classics/</a:t>
            </a:r>
            <a:r>
              <a:rPr lang="en-US" sz="2800" b="1" spc="252" dirty="0" err="1">
                <a:solidFill>
                  <a:srgbClr val="0070C0"/>
                </a:solidFill>
                <a:latin typeface="Lato"/>
              </a:rPr>
              <a:t>greek</a:t>
            </a:r>
            <a:endParaRPr lang="en-US" sz="2800" b="1" spc="252" dirty="0">
              <a:solidFill>
                <a:srgbClr val="0070C0"/>
              </a:solidFill>
              <a:latin typeface="Lato"/>
            </a:endParaRPr>
          </a:p>
          <a:p>
            <a:pPr marL="688340" lvl="2">
              <a:lnSpc>
                <a:spcPct val="150000"/>
              </a:lnSpc>
              <a:spcBef>
                <a:spcPts val="200"/>
              </a:spcBef>
              <a:spcAft>
                <a:spcPts val="200"/>
              </a:spcAft>
            </a:pPr>
            <a:r>
              <a:rPr lang="en-US" sz="2800" b="1" spc="252" dirty="0" err="1">
                <a:solidFill>
                  <a:srgbClr val="0070C0"/>
                </a:solidFill>
                <a:latin typeface="Lato"/>
              </a:rPr>
              <a:t>classics.ucdavis.edu</a:t>
            </a:r>
            <a:r>
              <a:rPr lang="en-US" sz="2800" b="1" spc="252" dirty="0">
                <a:solidFill>
                  <a:srgbClr val="0070C0"/>
                </a:solidFill>
                <a:latin typeface="Lato"/>
              </a:rPr>
              <a:t>/classics/</a:t>
            </a:r>
            <a:r>
              <a:rPr lang="en-US" sz="2800" b="1" spc="252" dirty="0" err="1">
                <a:solidFill>
                  <a:srgbClr val="0070C0"/>
                </a:solidFill>
                <a:latin typeface="Lato"/>
              </a:rPr>
              <a:t>latin</a:t>
            </a:r>
            <a:endParaRPr lang="en-US" sz="2800" b="1" spc="252" dirty="0">
              <a:solidFill>
                <a:srgbClr val="0070C0"/>
              </a:solidFill>
              <a:latin typeface="Lato"/>
            </a:endParaRPr>
          </a:p>
          <a:p>
            <a:pPr marL="462280" lvl="1" indent="-231140">
              <a:lnSpc>
                <a:spcPct val="150000"/>
              </a:lnSpc>
              <a:spcBef>
                <a:spcPts val="200"/>
              </a:spcBef>
              <a:spcAft>
                <a:spcPts val="200"/>
              </a:spcAft>
              <a:buFont typeface="Arial"/>
              <a:buChar char="•"/>
            </a:pPr>
            <a:r>
              <a:rPr lang="en-US" sz="2800" spc="221" dirty="0">
                <a:solidFill>
                  <a:srgbClr val="000000"/>
                </a:solidFill>
                <a:latin typeface="Lato"/>
              </a:rPr>
              <a:t>Only 60-70 units for the major</a:t>
            </a:r>
          </a:p>
          <a:p>
            <a:pPr>
              <a:lnSpc>
                <a:spcPct val="150000"/>
              </a:lnSpc>
              <a:spcBef>
                <a:spcPts val="200"/>
              </a:spcBef>
              <a:spcAft>
                <a:spcPts val="200"/>
              </a:spcAft>
            </a:pPr>
            <a:r>
              <a:rPr lang="en-US" sz="2800" spc="221" dirty="0">
                <a:solidFill>
                  <a:srgbClr val="000000"/>
                </a:solidFill>
                <a:latin typeface="Lato"/>
              </a:rPr>
              <a:t>      </a:t>
            </a:r>
            <a:r>
              <a:rPr lang="en-US" sz="2800" spc="221" dirty="0">
                <a:solidFill>
                  <a:srgbClr val="000000"/>
                </a:solidFill>
                <a:latin typeface="Lato Italics"/>
              </a:rPr>
              <a:t> perfect for double majors/minors</a:t>
            </a:r>
            <a:r>
              <a:rPr lang="en-US" sz="2800" spc="221" dirty="0">
                <a:solidFill>
                  <a:srgbClr val="000000"/>
                </a:solidFill>
                <a:latin typeface="Lato"/>
              </a:rPr>
              <a:t> </a:t>
            </a:r>
          </a:p>
          <a:p>
            <a:pPr marL="462280" lvl="1" indent="-231140">
              <a:lnSpc>
                <a:spcPct val="150000"/>
              </a:lnSpc>
              <a:spcBef>
                <a:spcPts val="200"/>
              </a:spcBef>
              <a:spcAft>
                <a:spcPts val="200"/>
              </a:spcAft>
              <a:buFont typeface="Arial"/>
              <a:buChar char="•"/>
            </a:pPr>
            <a:r>
              <a:rPr lang="en-US" sz="2800" spc="221" dirty="0">
                <a:solidFill>
                  <a:srgbClr val="000000"/>
                </a:solidFill>
                <a:latin typeface="Lato"/>
              </a:rPr>
              <a:t>Small classes</a:t>
            </a:r>
          </a:p>
          <a:p>
            <a:pPr>
              <a:lnSpc>
                <a:spcPct val="150000"/>
              </a:lnSpc>
              <a:spcBef>
                <a:spcPts val="200"/>
              </a:spcBef>
              <a:spcAft>
                <a:spcPts val="200"/>
              </a:spcAft>
            </a:pPr>
            <a:r>
              <a:rPr lang="en-US" sz="2800" spc="221" dirty="0">
                <a:solidFill>
                  <a:srgbClr val="000000"/>
                </a:solidFill>
                <a:latin typeface="Lato"/>
              </a:rPr>
              <a:t>       </a:t>
            </a:r>
            <a:r>
              <a:rPr lang="en-US" sz="2800" spc="221" dirty="0">
                <a:solidFill>
                  <a:srgbClr val="000000"/>
                </a:solidFill>
                <a:latin typeface="Lato Italics"/>
              </a:rPr>
              <a:t>more professor interaction</a:t>
            </a:r>
          </a:p>
          <a:p>
            <a:pPr marL="462280" lvl="1" indent="-231140">
              <a:lnSpc>
                <a:spcPct val="150000"/>
              </a:lnSpc>
              <a:spcBef>
                <a:spcPts val="200"/>
              </a:spcBef>
              <a:spcAft>
                <a:spcPts val="200"/>
              </a:spcAft>
              <a:buFont typeface="Arial"/>
              <a:buChar char="•"/>
            </a:pPr>
            <a:r>
              <a:rPr lang="en-US" sz="2800" spc="221" dirty="0">
                <a:solidFill>
                  <a:srgbClr val="000000"/>
                </a:solidFill>
                <a:latin typeface="Lato"/>
              </a:rPr>
              <a:t>Study abroad!</a:t>
            </a:r>
          </a:p>
          <a:p>
            <a:pPr marL="462280" lvl="1" indent="-231140">
              <a:lnSpc>
                <a:spcPct val="150000"/>
              </a:lnSpc>
              <a:spcBef>
                <a:spcPts val="200"/>
              </a:spcBef>
              <a:spcAft>
                <a:spcPts val="200"/>
              </a:spcAft>
              <a:buFont typeface="Arial"/>
              <a:buChar char="•"/>
            </a:pPr>
            <a:r>
              <a:rPr lang="en-US" sz="2800" spc="221" dirty="0">
                <a:solidFill>
                  <a:srgbClr val="000000"/>
                </a:solidFill>
                <a:latin typeface="Lato"/>
              </a:rPr>
              <a:t>Preparation for professional and graduate school</a:t>
            </a:r>
          </a:p>
          <a:p>
            <a:pPr marL="462280" lvl="1" indent="-231140">
              <a:lnSpc>
                <a:spcPct val="150000"/>
              </a:lnSpc>
              <a:spcBef>
                <a:spcPts val="200"/>
              </a:spcBef>
              <a:spcAft>
                <a:spcPts val="200"/>
              </a:spcAft>
              <a:buFont typeface="Arial"/>
              <a:buChar char="•"/>
            </a:pPr>
            <a:r>
              <a:rPr lang="en-US" sz="2800" spc="221" dirty="0">
                <a:solidFill>
                  <a:srgbClr val="000000"/>
                </a:solidFill>
                <a:latin typeface="Lato"/>
              </a:rPr>
              <a:t>Foundation for careers in law, medicine, tech, education, journalism, museum work, and more!</a:t>
            </a:r>
          </a:p>
        </p:txBody>
      </p:sp>
      <p:grpSp>
        <p:nvGrpSpPr>
          <p:cNvPr id="4" name="Group 4"/>
          <p:cNvGrpSpPr/>
          <p:nvPr/>
        </p:nvGrpSpPr>
        <p:grpSpPr>
          <a:xfrm>
            <a:off x="1209787" y="5269078"/>
            <a:ext cx="409505" cy="255128"/>
            <a:chOff x="0" y="0"/>
            <a:chExt cx="2974136" cy="1852930"/>
          </a:xfrm>
        </p:grpSpPr>
        <p:sp>
          <p:nvSpPr>
            <p:cNvPr id="5" name="Freeform 5"/>
            <p:cNvSpPr/>
            <p:nvPr/>
          </p:nvSpPr>
          <p:spPr>
            <a:xfrm>
              <a:off x="0" y="0"/>
              <a:ext cx="2974136" cy="1854200"/>
            </a:xfrm>
            <a:custGeom>
              <a:avLst/>
              <a:gdLst/>
              <a:ahLst/>
              <a:cxnLst/>
              <a:rect l="l" t="t" r="r" b="b"/>
              <a:pathLst>
                <a:path w="2974136" h="1854200">
                  <a:moveTo>
                    <a:pt x="2873806" y="739140"/>
                  </a:moveTo>
                  <a:lnTo>
                    <a:pt x="1953056" y="49530"/>
                  </a:lnTo>
                  <a:cubicBezTo>
                    <a:pt x="1908606" y="16510"/>
                    <a:pt x="1860346" y="0"/>
                    <a:pt x="1810816" y="0"/>
                  </a:cubicBezTo>
                  <a:cubicBezTo>
                    <a:pt x="1705406" y="0"/>
                    <a:pt x="1627936" y="81280"/>
                    <a:pt x="1627936" y="194310"/>
                  </a:cubicBezTo>
                  <a:lnTo>
                    <a:pt x="1627936" y="605790"/>
                  </a:lnTo>
                  <a:lnTo>
                    <a:pt x="313690" y="605790"/>
                  </a:lnTo>
                  <a:cubicBezTo>
                    <a:pt x="139700" y="609600"/>
                    <a:pt x="0" y="751840"/>
                    <a:pt x="0" y="927100"/>
                  </a:cubicBezTo>
                  <a:cubicBezTo>
                    <a:pt x="0" y="1102360"/>
                    <a:pt x="139700" y="1244600"/>
                    <a:pt x="313690" y="1248410"/>
                  </a:cubicBezTo>
                  <a:lnTo>
                    <a:pt x="1627936" y="1248410"/>
                  </a:lnTo>
                  <a:lnTo>
                    <a:pt x="1627936" y="1659890"/>
                  </a:lnTo>
                  <a:cubicBezTo>
                    <a:pt x="1627936" y="1772920"/>
                    <a:pt x="1705406" y="1854200"/>
                    <a:pt x="1810816" y="1854200"/>
                  </a:cubicBezTo>
                  <a:cubicBezTo>
                    <a:pt x="1860346" y="1854200"/>
                    <a:pt x="1908606" y="1836420"/>
                    <a:pt x="1953056" y="1803400"/>
                  </a:cubicBezTo>
                  <a:lnTo>
                    <a:pt x="2873806" y="1115060"/>
                  </a:lnTo>
                  <a:cubicBezTo>
                    <a:pt x="2937306" y="1066800"/>
                    <a:pt x="2974136" y="998220"/>
                    <a:pt x="2974136" y="927100"/>
                  </a:cubicBezTo>
                  <a:cubicBezTo>
                    <a:pt x="2974136" y="854710"/>
                    <a:pt x="2937306" y="787400"/>
                    <a:pt x="2873806" y="739140"/>
                  </a:cubicBezTo>
                  <a:close/>
                </a:path>
              </a:pathLst>
            </a:custGeom>
            <a:solidFill>
              <a:srgbClr val="B24037"/>
            </a:solidFill>
          </p:spPr>
        </p:sp>
      </p:grpSp>
      <p:sp>
        <p:nvSpPr>
          <p:cNvPr id="6" name="TextBox 6"/>
          <p:cNvSpPr txBox="1"/>
          <p:nvPr/>
        </p:nvSpPr>
        <p:spPr>
          <a:xfrm>
            <a:off x="1209787" y="850797"/>
            <a:ext cx="8696213" cy="1077218"/>
          </a:xfrm>
          <a:prstGeom prst="rect">
            <a:avLst/>
          </a:prstGeom>
        </p:spPr>
        <p:txBody>
          <a:bodyPr wrap="square" lIns="0" tIns="0" rIns="0" bIns="0" rtlCol="0" anchor="t">
            <a:spAutoFit/>
          </a:bodyPr>
          <a:lstStyle/>
          <a:p>
            <a:pPr>
              <a:lnSpc>
                <a:spcPts val="8363"/>
              </a:lnSpc>
            </a:pPr>
            <a:r>
              <a:rPr lang="en-US" sz="7603" spc="965" dirty="0">
                <a:solidFill>
                  <a:srgbClr val="000000"/>
                </a:solidFill>
                <a:latin typeface="Bebas Neue Bold"/>
              </a:rPr>
              <a:t>program highlights</a:t>
            </a:r>
          </a:p>
        </p:txBody>
      </p:sp>
      <p:grpSp>
        <p:nvGrpSpPr>
          <p:cNvPr id="9" name="Group 9"/>
          <p:cNvGrpSpPr/>
          <p:nvPr/>
        </p:nvGrpSpPr>
        <p:grpSpPr>
          <a:xfrm>
            <a:off x="1209787" y="6667500"/>
            <a:ext cx="409505" cy="255128"/>
            <a:chOff x="0" y="0"/>
            <a:chExt cx="2974136" cy="1852930"/>
          </a:xfrm>
        </p:grpSpPr>
        <p:sp>
          <p:nvSpPr>
            <p:cNvPr id="10" name="Freeform 10"/>
            <p:cNvSpPr/>
            <p:nvPr/>
          </p:nvSpPr>
          <p:spPr>
            <a:xfrm>
              <a:off x="0" y="0"/>
              <a:ext cx="2974136" cy="1854200"/>
            </a:xfrm>
            <a:custGeom>
              <a:avLst/>
              <a:gdLst/>
              <a:ahLst/>
              <a:cxnLst/>
              <a:rect l="l" t="t" r="r" b="b"/>
              <a:pathLst>
                <a:path w="2974136" h="1854200">
                  <a:moveTo>
                    <a:pt x="2873806" y="739140"/>
                  </a:moveTo>
                  <a:lnTo>
                    <a:pt x="1953056" y="49530"/>
                  </a:lnTo>
                  <a:cubicBezTo>
                    <a:pt x="1908606" y="16510"/>
                    <a:pt x="1860346" y="0"/>
                    <a:pt x="1810816" y="0"/>
                  </a:cubicBezTo>
                  <a:cubicBezTo>
                    <a:pt x="1705406" y="0"/>
                    <a:pt x="1627936" y="81280"/>
                    <a:pt x="1627936" y="194310"/>
                  </a:cubicBezTo>
                  <a:lnTo>
                    <a:pt x="1627936" y="605790"/>
                  </a:lnTo>
                  <a:lnTo>
                    <a:pt x="313690" y="605790"/>
                  </a:lnTo>
                  <a:cubicBezTo>
                    <a:pt x="139700" y="609600"/>
                    <a:pt x="0" y="751840"/>
                    <a:pt x="0" y="927100"/>
                  </a:cubicBezTo>
                  <a:cubicBezTo>
                    <a:pt x="0" y="1102360"/>
                    <a:pt x="139700" y="1244600"/>
                    <a:pt x="313690" y="1248410"/>
                  </a:cubicBezTo>
                  <a:lnTo>
                    <a:pt x="1627936" y="1248410"/>
                  </a:lnTo>
                  <a:lnTo>
                    <a:pt x="1627936" y="1659890"/>
                  </a:lnTo>
                  <a:cubicBezTo>
                    <a:pt x="1627936" y="1772920"/>
                    <a:pt x="1705406" y="1854200"/>
                    <a:pt x="1810816" y="1854200"/>
                  </a:cubicBezTo>
                  <a:cubicBezTo>
                    <a:pt x="1860346" y="1854200"/>
                    <a:pt x="1908606" y="1836420"/>
                    <a:pt x="1953056" y="1803400"/>
                  </a:cubicBezTo>
                  <a:lnTo>
                    <a:pt x="2873806" y="1115060"/>
                  </a:lnTo>
                  <a:cubicBezTo>
                    <a:pt x="2937306" y="1066800"/>
                    <a:pt x="2974136" y="998220"/>
                    <a:pt x="2974136" y="927100"/>
                  </a:cubicBezTo>
                  <a:cubicBezTo>
                    <a:pt x="2974136" y="854710"/>
                    <a:pt x="2937306" y="787400"/>
                    <a:pt x="2873806" y="739140"/>
                  </a:cubicBezTo>
                  <a:close/>
                </a:path>
              </a:pathLst>
            </a:custGeom>
            <a:solidFill>
              <a:srgbClr val="B24037"/>
            </a:solidFill>
          </p:spPr>
        </p:sp>
      </p:grpSp>
      <p:pic>
        <p:nvPicPr>
          <p:cNvPr id="23" name="Picture 22">
            <a:extLst>
              <a:ext uri="{FF2B5EF4-FFF2-40B4-BE49-F238E27FC236}">
                <a16:creationId xmlns:a16="http://schemas.microsoft.com/office/drawing/2014/main" id="{EF5B5F7D-0E3B-F64F-B902-B3E832F6AA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51184" y="2710296"/>
            <a:ext cx="4282594" cy="2408959"/>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9E763E9D-EC5E-7648-88CE-F536072E54F0}"/>
              </a:ext>
            </a:extLst>
          </p:cNvPr>
          <p:cNvPicPr>
            <a:picLocks noChangeAspect="1"/>
          </p:cNvPicPr>
          <p:nvPr/>
        </p:nvPicPr>
        <p:blipFill rotWithShape="1">
          <a:blip r:embed="rId7">
            <a:extLst>
              <a:ext uri="{28A0092B-C50C-407E-A947-70E740481C1C}">
                <a14:useLocalDpi xmlns:a14="http://schemas.microsoft.com/office/drawing/2010/main" val="0"/>
              </a:ext>
            </a:extLst>
          </a:blip>
          <a:srcRect l="10543" t="17226" r="10589" b="10001"/>
          <a:stretch/>
        </p:blipFill>
        <p:spPr>
          <a:xfrm>
            <a:off x="11353800" y="5828131"/>
            <a:ext cx="6185015" cy="3801646"/>
          </a:xfrm>
          <a:prstGeom prst="rect">
            <a:avLst/>
          </a:prstGeom>
          <a:ln>
            <a:noFill/>
          </a:ln>
          <a:effectLst>
            <a:outerShdw blurRad="190500" algn="tl" rotWithShape="0">
              <a:srgbClr val="000000">
                <a:alpha val="70000"/>
              </a:srgbClr>
            </a:outerShdw>
          </a:effectLst>
        </p:spPr>
      </p:pic>
      <p:pic>
        <p:nvPicPr>
          <p:cNvPr id="2" name="Audio 1">
            <a:hlinkClick r:id="" action="ppaction://media"/>
            <a:extLst>
              <a:ext uri="{FF2B5EF4-FFF2-40B4-BE49-F238E27FC236}">
                <a16:creationId xmlns:a16="http://schemas.microsoft.com/office/drawing/2014/main" id="{97D5A700-90B4-6C47-8D80-CE44C593BD0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3699074366"/>
      </p:ext>
    </p:extLst>
  </p:cSld>
  <p:clrMapOvr>
    <a:masterClrMapping/>
  </p:clrMapOvr>
  <mc:AlternateContent xmlns:mc="http://schemas.openxmlformats.org/markup-compatibility/2006" xmlns:p14="http://schemas.microsoft.com/office/powerpoint/2010/main">
    <mc:Choice Requires="p14">
      <p:transition spd="slow" p14:dur="2000" advTm="45359"/>
    </mc:Choice>
    <mc:Fallback xmlns="">
      <p:transition spd="slow" advTm="45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TotalTime>
  <Words>2556</Words>
  <Application>Microsoft Macintosh PowerPoint</Application>
  <PresentationFormat>Custom</PresentationFormat>
  <Paragraphs>174</Paragraphs>
  <Slides>21</Slides>
  <Notes>20</Notes>
  <HiddenSlides>0</HiddenSlides>
  <MMClips>20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21</vt:i4>
      </vt:variant>
    </vt:vector>
  </HeadingPairs>
  <TitlesOfParts>
    <vt:vector size="36" baseType="lpstr">
      <vt:lpstr>Lato Italics</vt:lpstr>
      <vt:lpstr>Calibri</vt:lpstr>
      <vt:lpstr>Lato</vt:lpstr>
      <vt:lpstr>Arsenal</vt:lpstr>
      <vt:lpstr>Arial</vt:lpstr>
      <vt:lpstr>Bebas Neue Bold</vt:lpstr>
      <vt:lpstr>Bebas Neue</vt:lpstr>
      <vt:lpstr>Alegreya Sans SC Bold</vt:lpstr>
      <vt:lpstr>Amatic SC Bold</vt:lpstr>
      <vt:lpstr>Arsenal Bold</vt:lpstr>
      <vt:lpstr>Lato Bold</vt:lpstr>
      <vt:lpstr>Beach Resort</vt:lpstr>
      <vt:lpstr>Lemon Tuesday</vt:lpstr>
      <vt:lpstr>Playlist Script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about studying abroad?</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 A Wong</dc:creator>
  <cp:lastModifiedBy>Lauren A Wong</cp:lastModifiedBy>
  <cp:revision>7</cp:revision>
  <dcterms:created xsi:type="dcterms:W3CDTF">2020-04-09T17:40:07Z</dcterms:created>
  <dcterms:modified xsi:type="dcterms:W3CDTF">2020-04-09T23:33:59Z</dcterms:modified>
</cp:coreProperties>
</file>