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1"/>
  </p:sldMasterIdLst>
  <p:notesMasterIdLst>
    <p:notesMasterId r:id="rId61"/>
  </p:notesMasterIdLst>
  <p:handoutMasterIdLst>
    <p:handoutMasterId r:id="rId62"/>
  </p:handoutMasterIdLst>
  <p:sldIdLst>
    <p:sldId id="401" r:id="rId2"/>
    <p:sldId id="402" r:id="rId3"/>
    <p:sldId id="403" r:id="rId4"/>
    <p:sldId id="404" r:id="rId5"/>
    <p:sldId id="435" r:id="rId6"/>
    <p:sldId id="436" r:id="rId7"/>
    <p:sldId id="437" r:id="rId8"/>
    <p:sldId id="438" r:id="rId9"/>
    <p:sldId id="439" r:id="rId10"/>
    <p:sldId id="440" r:id="rId11"/>
    <p:sldId id="441" r:id="rId12"/>
    <p:sldId id="442" r:id="rId13"/>
    <p:sldId id="443" r:id="rId14"/>
    <p:sldId id="444" r:id="rId15"/>
    <p:sldId id="445" r:id="rId16"/>
    <p:sldId id="446" r:id="rId17"/>
    <p:sldId id="447" r:id="rId18"/>
    <p:sldId id="448" r:id="rId19"/>
    <p:sldId id="449" r:id="rId20"/>
    <p:sldId id="450" r:id="rId21"/>
    <p:sldId id="451" r:id="rId22"/>
    <p:sldId id="452" r:id="rId23"/>
    <p:sldId id="453" r:id="rId24"/>
    <p:sldId id="471" r:id="rId25"/>
    <p:sldId id="472" r:id="rId26"/>
    <p:sldId id="454" r:id="rId27"/>
    <p:sldId id="406" r:id="rId28"/>
    <p:sldId id="455" r:id="rId29"/>
    <p:sldId id="456" r:id="rId30"/>
    <p:sldId id="457" r:id="rId31"/>
    <p:sldId id="458" r:id="rId32"/>
    <p:sldId id="459" r:id="rId33"/>
    <p:sldId id="460" r:id="rId34"/>
    <p:sldId id="461" r:id="rId35"/>
    <p:sldId id="462" r:id="rId36"/>
    <p:sldId id="463" r:id="rId37"/>
    <p:sldId id="464" r:id="rId38"/>
    <p:sldId id="465" r:id="rId39"/>
    <p:sldId id="466" r:id="rId40"/>
    <p:sldId id="467" r:id="rId41"/>
    <p:sldId id="468" r:id="rId42"/>
    <p:sldId id="469" r:id="rId43"/>
    <p:sldId id="407" r:id="rId44"/>
    <p:sldId id="420" r:id="rId45"/>
    <p:sldId id="421" r:id="rId46"/>
    <p:sldId id="424" r:id="rId47"/>
    <p:sldId id="470" r:id="rId48"/>
    <p:sldId id="432" r:id="rId49"/>
    <p:sldId id="433" r:id="rId50"/>
    <p:sldId id="410" r:id="rId51"/>
    <p:sldId id="426" r:id="rId52"/>
    <p:sldId id="430" r:id="rId53"/>
    <p:sldId id="411" r:id="rId54"/>
    <p:sldId id="419" r:id="rId55"/>
    <p:sldId id="423" r:id="rId56"/>
    <p:sldId id="429" r:id="rId57"/>
    <p:sldId id="316" r:id="rId58"/>
    <p:sldId id="323" r:id="rId59"/>
    <p:sldId id="337" r:id="rId60"/>
  </p:sldIdLst>
  <p:sldSz cx="12192000" cy="6858000"/>
  <p:notesSz cx="6950075" cy="9236075"/>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4F"/>
    <a:srgbClr val="FFCD2F"/>
    <a:srgbClr val="008EAA"/>
    <a:srgbClr val="00285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41" autoAdjust="0"/>
    <p:restoredTop sz="83404" autoAdjust="0"/>
  </p:normalViewPr>
  <p:slideViewPr>
    <p:cSldViewPr snapToGrid="0" snapToObjects="1">
      <p:cViewPr varScale="1">
        <p:scale>
          <a:sx n="70" d="100"/>
          <a:sy n="70" d="100"/>
        </p:scale>
        <p:origin x="582" y="60"/>
      </p:cViewPr>
      <p:guideLst/>
    </p:cSldViewPr>
  </p:slideViewPr>
  <p:notesTextViewPr>
    <p:cViewPr>
      <p:scale>
        <a:sx n="3" d="2"/>
        <a:sy n="3" d="2"/>
      </p:scale>
      <p:origin x="0" y="0"/>
    </p:cViewPr>
  </p:notesTextViewPr>
  <p:sorterViewPr>
    <p:cViewPr varScale="1">
      <p:scale>
        <a:sx n="1" d="1"/>
        <a:sy n="1" d="1"/>
      </p:scale>
      <p:origin x="0" y="-29155"/>
    </p:cViewPr>
  </p:sorterViewPr>
  <p:notesViewPr>
    <p:cSldViewPr snapToGrid="0" snapToObjects="1">
      <p:cViewPr varScale="1">
        <p:scale>
          <a:sx n="65" d="100"/>
          <a:sy n="65" d="100"/>
        </p:scale>
        <p:origin x="1589"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6DCD7-99C0-4E34-92AD-3807150FD79F}" type="doc">
      <dgm:prSet loTypeId="urn:microsoft.com/office/officeart/2005/8/layout/hChevron3" loCatId="process" qsTypeId="urn:microsoft.com/office/officeart/2005/8/quickstyle/simple1" qsCatId="simple" csTypeId="urn:microsoft.com/office/officeart/2005/8/colors/colorful2" csCatId="colorful" phldr="1"/>
      <dgm:spPr/>
      <dgm:t>
        <a:bodyPr/>
        <a:lstStyle/>
        <a:p>
          <a:endParaRPr lang="en-US"/>
        </a:p>
      </dgm:t>
    </dgm:pt>
    <dgm:pt modelId="{D3889A55-C2D7-4855-9E42-233AFBF02496}">
      <dgm:prSet phldrT="[Text]"/>
      <dgm:spPr/>
      <dgm:t>
        <a:bodyPr/>
        <a:lstStyle/>
        <a:p>
          <a:r>
            <a:rPr lang="en-US" dirty="0">
              <a:latin typeface="Calibri" panose="020F0502020204030204" pitchFamily="34" charset="0"/>
              <a:cs typeface="Calibri" panose="020F0502020204030204" pitchFamily="34" charset="0"/>
            </a:rPr>
            <a:t>Oct-Jan</a:t>
          </a:r>
        </a:p>
      </dgm:t>
    </dgm:pt>
    <dgm:pt modelId="{57771D53-BF22-48E8-97A4-9A801AF131F8}" type="parTrans" cxnId="{0C23F224-69F7-425A-B175-6B193C4BCDB8}">
      <dgm:prSet/>
      <dgm:spPr/>
      <dgm:t>
        <a:bodyPr/>
        <a:lstStyle/>
        <a:p>
          <a:endParaRPr lang="en-US"/>
        </a:p>
      </dgm:t>
    </dgm:pt>
    <dgm:pt modelId="{BD9D22F8-94BD-4AE0-AC1A-73D7B890C687}" type="sibTrans" cxnId="{0C23F224-69F7-425A-B175-6B193C4BCDB8}">
      <dgm:prSet/>
      <dgm:spPr/>
      <dgm:t>
        <a:bodyPr/>
        <a:lstStyle/>
        <a:p>
          <a:endParaRPr lang="en-US"/>
        </a:p>
      </dgm:t>
    </dgm:pt>
    <dgm:pt modelId="{E46DD29A-696A-40D5-B797-1082FBABA26B}">
      <dgm:prSet phldrT="[Text]"/>
      <dgm:spPr/>
      <dgm:t>
        <a:bodyPr/>
        <a:lstStyle/>
        <a:p>
          <a:r>
            <a:rPr lang="en-US" dirty="0">
              <a:latin typeface="Calibri" panose="020F0502020204030204" pitchFamily="34" charset="0"/>
              <a:cs typeface="Calibri" panose="020F0502020204030204" pitchFamily="34" charset="0"/>
            </a:rPr>
            <a:t>Train the Trainer Review &amp; Orientation Sessions</a:t>
          </a:r>
        </a:p>
      </dgm:t>
    </dgm:pt>
    <dgm:pt modelId="{11DBF9B7-5A72-42EA-9549-DAAE79BA3D9D}" type="parTrans" cxnId="{50FD438D-E2D8-4414-BD33-093B9E6EDA52}">
      <dgm:prSet/>
      <dgm:spPr/>
      <dgm:t>
        <a:bodyPr/>
        <a:lstStyle/>
        <a:p>
          <a:endParaRPr lang="en-US"/>
        </a:p>
      </dgm:t>
    </dgm:pt>
    <dgm:pt modelId="{4D863F31-3731-42AE-BF04-ECD1CAD71045}" type="sibTrans" cxnId="{50FD438D-E2D8-4414-BD33-093B9E6EDA52}">
      <dgm:prSet/>
      <dgm:spPr/>
      <dgm:t>
        <a:bodyPr/>
        <a:lstStyle/>
        <a:p>
          <a:endParaRPr lang="en-US"/>
        </a:p>
      </dgm:t>
    </dgm:pt>
    <dgm:pt modelId="{24BCAAB8-72D8-4D98-8DC1-2B5A19ABF2B7}">
      <dgm:prSet phldrT="[Text]"/>
      <dgm:spPr/>
      <dgm:t>
        <a:bodyPr/>
        <a:lstStyle/>
        <a:p>
          <a:r>
            <a:rPr lang="en-US" dirty="0">
              <a:latin typeface="Calibri" panose="020F0502020204030204" pitchFamily="34" charset="0"/>
              <a:cs typeface="Calibri" panose="020F0502020204030204" pitchFamily="34" charset="0"/>
            </a:rPr>
            <a:t>Feb - Mar</a:t>
          </a:r>
        </a:p>
      </dgm:t>
    </dgm:pt>
    <dgm:pt modelId="{056D8D7E-8855-406E-9DDF-AE9D96C0A28A}" type="parTrans" cxnId="{79EAEFCC-BE79-4EE7-9F5C-5D797B76B465}">
      <dgm:prSet/>
      <dgm:spPr/>
      <dgm:t>
        <a:bodyPr/>
        <a:lstStyle/>
        <a:p>
          <a:endParaRPr lang="en-US"/>
        </a:p>
      </dgm:t>
    </dgm:pt>
    <dgm:pt modelId="{7B5361A8-61A6-457F-98D6-2566898161B0}" type="sibTrans" cxnId="{79EAEFCC-BE79-4EE7-9F5C-5D797B76B465}">
      <dgm:prSet/>
      <dgm:spPr/>
      <dgm:t>
        <a:bodyPr/>
        <a:lstStyle/>
        <a:p>
          <a:endParaRPr lang="en-US"/>
        </a:p>
      </dgm:t>
    </dgm:pt>
    <dgm:pt modelId="{A6882084-3B9E-4DEF-BFD2-346B7EF391ED}">
      <dgm:prSet phldrT="[Text]"/>
      <dgm:spPr/>
      <dgm:t>
        <a:bodyPr/>
        <a:lstStyle/>
        <a:p>
          <a:r>
            <a:rPr lang="en-US" dirty="0">
              <a:latin typeface="Calibri" panose="020F0502020204030204" pitchFamily="34" charset="0"/>
              <a:cs typeface="Calibri" panose="020F0502020204030204" pitchFamily="34" charset="0"/>
            </a:rPr>
            <a:t>Training for Service Channel &amp; Central Office Users</a:t>
          </a:r>
        </a:p>
      </dgm:t>
    </dgm:pt>
    <dgm:pt modelId="{E935A808-3AFF-462C-BCCF-CCA8FDE51F99}" type="parTrans" cxnId="{CB1A887C-59B3-4833-8A90-354632D395E3}">
      <dgm:prSet/>
      <dgm:spPr/>
      <dgm:t>
        <a:bodyPr/>
        <a:lstStyle/>
        <a:p>
          <a:endParaRPr lang="en-US"/>
        </a:p>
      </dgm:t>
    </dgm:pt>
    <dgm:pt modelId="{12131D75-E0A1-466D-A24C-70D24041D1C4}" type="sibTrans" cxnId="{CB1A887C-59B3-4833-8A90-354632D395E3}">
      <dgm:prSet/>
      <dgm:spPr/>
      <dgm:t>
        <a:bodyPr/>
        <a:lstStyle/>
        <a:p>
          <a:endParaRPr lang="en-US"/>
        </a:p>
      </dgm:t>
    </dgm:pt>
    <dgm:pt modelId="{08E8DA78-C03C-4968-846D-52C98CDDD4C3}">
      <dgm:prSet phldrT="[Text]"/>
      <dgm:spPr/>
      <dgm:t>
        <a:bodyPr/>
        <a:lstStyle/>
        <a:p>
          <a:r>
            <a:rPr lang="en-US" dirty="0">
              <a:latin typeface="Calibri" panose="020F0502020204030204" pitchFamily="34" charset="0"/>
              <a:cs typeface="Calibri" panose="020F0502020204030204" pitchFamily="34" charset="0"/>
            </a:rPr>
            <a:t>March</a:t>
          </a:r>
        </a:p>
      </dgm:t>
    </dgm:pt>
    <dgm:pt modelId="{9DAC8A9B-348B-4ABF-ADA4-F65912F25B7A}" type="parTrans" cxnId="{48FB9686-5294-4F83-816D-44110504BC88}">
      <dgm:prSet/>
      <dgm:spPr/>
      <dgm:t>
        <a:bodyPr/>
        <a:lstStyle/>
        <a:p>
          <a:endParaRPr lang="en-US"/>
        </a:p>
      </dgm:t>
    </dgm:pt>
    <dgm:pt modelId="{734BAD13-568D-4C50-BFB3-3227254FA1DE}" type="sibTrans" cxnId="{48FB9686-5294-4F83-816D-44110504BC88}">
      <dgm:prSet/>
      <dgm:spPr/>
      <dgm:t>
        <a:bodyPr/>
        <a:lstStyle/>
        <a:p>
          <a:endParaRPr lang="en-US"/>
        </a:p>
      </dgm:t>
    </dgm:pt>
    <dgm:pt modelId="{E6A60E09-D9E4-4EFF-A71F-87A58A1A75FF}">
      <dgm:prSet phldrT="[Text]"/>
      <dgm:spPr/>
      <dgm:t>
        <a:bodyPr/>
        <a:lstStyle/>
        <a:p>
          <a:r>
            <a:rPr lang="en-US" dirty="0">
              <a:latin typeface="Calibri" panose="020F0502020204030204" pitchFamily="34" charset="0"/>
              <a:cs typeface="Calibri" panose="020F0502020204030204" pitchFamily="34" charset="0"/>
            </a:rPr>
            <a:t>April</a:t>
          </a:r>
        </a:p>
      </dgm:t>
    </dgm:pt>
    <dgm:pt modelId="{C56F9A8A-DAE3-4630-84C9-9515C8E7F795}" type="parTrans" cxnId="{7FE8BAC5-8D92-471E-BAE0-E1449A1F5D43}">
      <dgm:prSet/>
      <dgm:spPr/>
      <dgm:t>
        <a:bodyPr/>
        <a:lstStyle/>
        <a:p>
          <a:endParaRPr lang="en-US"/>
        </a:p>
      </dgm:t>
    </dgm:pt>
    <dgm:pt modelId="{977CC403-F81D-4FF0-9C0D-F4552EE248E3}" type="sibTrans" cxnId="{7FE8BAC5-8D92-471E-BAE0-E1449A1F5D43}">
      <dgm:prSet/>
      <dgm:spPr/>
      <dgm:t>
        <a:bodyPr/>
        <a:lstStyle/>
        <a:p>
          <a:endParaRPr lang="en-US"/>
        </a:p>
      </dgm:t>
    </dgm:pt>
    <dgm:pt modelId="{5B8E6FF8-544E-4F14-9EA2-F39DC1B4223E}">
      <dgm:prSet phldrT="[Text]"/>
      <dgm:spPr/>
      <dgm:t>
        <a:bodyPr/>
        <a:lstStyle/>
        <a:p>
          <a:r>
            <a:rPr lang="en-US" dirty="0">
              <a:latin typeface="Calibri" panose="020F0502020204030204" pitchFamily="34" charset="0"/>
              <a:cs typeface="Calibri" panose="020F0502020204030204" pitchFamily="34" charset="0"/>
            </a:rPr>
            <a:t>UCPath Go Live</a:t>
          </a:r>
        </a:p>
      </dgm:t>
    </dgm:pt>
    <dgm:pt modelId="{9AA04C99-D02E-4BA5-9BC1-45C15F5DA07B}" type="parTrans" cxnId="{3D3B8448-7AF2-4D05-B714-C84D56624101}">
      <dgm:prSet/>
      <dgm:spPr/>
      <dgm:t>
        <a:bodyPr/>
        <a:lstStyle/>
        <a:p>
          <a:endParaRPr lang="en-US"/>
        </a:p>
      </dgm:t>
    </dgm:pt>
    <dgm:pt modelId="{E028F924-4590-4E1F-A5A5-C9BA67BB25FD}" type="sibTrans" cxnId="{3D3B8448-7AF2-4D05-B714-C84D56624101}">
      <dgm:prSet/>
      <dgm:spPr/>
      <dgm:t>
        <a:bodyPr/>
        <a:lstStyle/>
        <a:p>
          <a:endParaRPr lang="en-US"/>
        </a:p>
      </dgm:t>
    </dgm:pt>
    <dgm:pt modelId="{A70FF87E-8594-478E-BFF3-E0CFFDD1A3C4}">
      <dgm:prSet phldrT="[Text]"/>
      <dgm:spPr/>
      <dgm:t>
        <a:bodyPr/>
        <a:lstStyle/>
        <a:p>
          <a:r>
            <a:rPr lang="en-US" dirty="0">
              <a:latin typeface="Calibri" panose="020F0502020204030204" pitchFamily="34" charset="0"/>
              <a:cs typeface="Calibri" panose="020F0502020204030204" pitchFamily="34" charset="0"/>
            </a:rPr>
            <a:t>Learning Labs</a:t>
          </a:r>
        </a:p>
      </dgm:t>
    </dgm:pt>
    <dgm:pt modelId="{46B525C2-35FC-40CD-8D2B-BF9907B26B7A}" type="parTrans" cxnId="{638DCA25-AA04-4374-8589-6E3EAEEC52F3}">
      <dgm:prSet/>
      <dgm:spPr/>
      <dgm:t>
        <a:bodyPr/>
        <a:lstStyle/>
        <a:p>
          <a:endParaRPr lang="en-US"/>
        </a:p>
      </dgm:t>
    </dgm:pt>
    <dgm:pt modelId="{AEC0A632-B556-48E0-AD17-AFADBE0F45DA}" type="sibTrans" cxnId="{638DCA25-AA04-4374-8589-6E3EAEEC52F3}">
      <dgm:prSet/>
      <dgm:spPr/>
      <dgm:t>
        <a:bodyPr/>
        <a:lstStyle/>
        <a:p>
          <a:endParaRPr lang="en-US"/>
        </a:p>
      </dgm:t>
    </dgm:pt>
    <dgm:pt modelId="{9DC62852-3FF6-4490-BDC7-67A15DC4487E}">
      <dgm:prSet phldrT="[Text]"/>
      <dgm:spPr/>
      <dgm:t>
        <a:bodyPr/>
        <a:lstStyle/>
        <a:p>
          <a:r>
            <a:rPr lang="en-US" dirty="0">
              <a:latin typeface="Calibri" panose="020F0502020204030204" pitchFamily="34" charset="0"/>
              <a:cs typeface="Calibri" panose="020F0502020204030204" pitchFamily="34" charset="0"/>
            </a:rPr>
            <a:t>UCPath Cutover</a:t>
          </a:r>
        </a:p>
      </dgm:t>
    </dgm:pt>
    <dgm:pt modelId="{07A37E09-C371-4EF8-93EC-AEAD6D74A06B}" type="parTrans" cxnId="{C9EE47B3-68E1-410A-8AB3-0A7F5AD55C0C}">
      <dgm:prSet/>
      <dgm:spPr/>
      <dgm:t>
        <a:bodyPr/>
        <a:lstStyle/>
        <a:p>
          <a:endParaRPr lang="en-US"/>
        </a:p>
      </dgm:t>
    </dgm:pt>
    <dgm:pt modelId="{8BA903B6-3655-4602-ACC2-D9F4C9FEBF16}" type="sibTrans" cxnId="{C9EE47B3-68E1-410A-8AB3-0A7F5AD55C0C}">
      <dgm:prSet/>
      <dgm:spPr/>
      <dgm:t>
        <a:bodyPr/>
        <a:lstStyle/>
        <a:p>
          <a:endParaRPr lang="en-US"/>
        </a:p>
      </dgm:t>
    </dgm:pt>
    <dgm:pt modelId="{577EC3B4-1743-4358-81A4-E5E7DD865929}">
      <dgm:prSet phldrT="[Text]"/>
      <dgm:spPr/>
      <dgm:t>
        <a:bodyPr/>
        <a:lstStyle/>
        <a:p>
          <a:r>
            <a:rPr lang="en-US" dirty="0">
              <a:latin typeface="Calibri" panose="020F0502020204030204" pitchFamily="34" charset="0"/>
              <a:cs typeface="Calibri" panose="020F0502020204030204" pitchFamily="34" charset="0"/>
            </a:rPr>
            <a:t>Training for </a:t>
          </a:r>
          <a:r>
            <a:rPr lang="en-US" dirty="0" smtClean="0">
              <a:latin typeface="Calibri" panose="020F0502020204030204" pitchFamily="34" charset="0"/>
              <a:cs typeface="Calibri" panose="020F0502020204030204" pitchFamily="34" charset="0"/>
            </a:rPr>
            <a:t>Dept. Users</a:t>
          </a:r>
          <a:endParaRPr lang="en-US" dirty="0">
            <a:latin typeface="Calibri" panose="020F0502020204030204" pitchFamily="34" charset="0"/>
            <a:cs typeface="Calibri" panose="020F0502020204030204" pitchFamily="34" charset="0"/>
          </a:endParaRPr>
        </a:p>
      </dgm:t>
    </dgm:pt>
    <dgm:pt modelId="{6614CC8F-3790-4C38-A44D-D35B23166936}" type="parTrans" cxnId="{E22A773B-E264-41C7-AF2E-21D8B1FA0CF9}">
      <dgm:prSet/>
      <dgm:spPr/>
      <dgm:t>
        <a:bodyPr/>
        <a:lstStyle/>
        <a:p>
          <a:endParaRPr lang="en-US"/>
        </a:p>
      </dgm:t>
    </dgm:pt>
    <dgm:pt modelId="{5F522627-7A56-433E-B83A-D4016E168FB5}" type="sibTrans" cxnId="{E22A773B-E264-41C7-AF2E-21D8B1FA0CF9}">
      <dgm:prSet/>
      <dgm:spPr/>
      <dgm:t>
        <a:bodyPr/>
        <a:lstStyle/>
        <a:p>
          <a:endParaRPr lang="en-US"/>
        </a:p>
      </dgm:t>
    </dgm:pt>
    <dgm:pt modelId="{1AC4E176-33E8-417F-A07B-BA2B8B04670A}" type="pres">
      <dgm:prSet presAssocID="{AE36DCD7-99C0-4E34-92AD-3807150FD79F}" presName="Name0" presStyleCnt="0">
        <dgm:presLayoutVars>
          <dgm:dir/>
          <dgm:resizeHandles val="exact"/>
        </dgm:presLayoutVars>
      </dgm:prSet>
      <dgm:spPr/>
      <dgm:t>
        <a:bodyPr/>
        <a:lstStyle/>
        <a:p>
          <a:endParaRPr lang="en-US"/>
        </a:p>
      </dgm:t>
    </dgm:pt>
    <dgm:pt modelId="{BEAEDA04-7228-4FBA-AC78-A8F72B7E9CC0}" type="pres">
      <dgm:prSet presAssocID="{D3889A55-C2D7-4855-9E42-233AFBF02496}" presName="parAndChTx" presStyleLbl="node1" presStyleIdx="0" presStyleCnt="4" custScaleX="110881">
        <dgm:presLayoutVars>
          <dgm:bulletEnabled val="1"/>
        </dgm:presLayoutVars>
      </dgm:prSet>
      <dgm:spPr/>
      <dgm:t>
        <a:bodyPr/>
        <a:lstStyle/>
        <a:p>
          <a:endParaRPr lang="en-US"/>
        </a:p>
      </dgm:t>
    </dgm:pt>
    <dgm:pt modelId="{2E682DD0-43C2-4151-B72D-64027C713C8B}" type="pres">
      <dgm:prSet presAssocID="{BD9D22F8-94BD-4AE0-AC1A-73D7B890C687}" presName="parAndChSpace" presStyleCnt="0"/>
      <dgm:spPr/>
    </dgm:pt>
    <dgm:pt modelId="{8A01ED37-7938-4D14-82AD-45BFD59D567D}" type="pres">
      <dgm:prSet presAssocID="{24BCAAB8-72D8-4D98-8DC1-2B5A19ABF2B7}" presName="parAndChTx" presStyleLbl="node1" presStyleIdx="1" presStyleCnt="4" custScaleX="135089">
        <dgm:presLayoutVars>
          <dgm:bulletEnabled val="1"/>
        </dgm:presLayoutVars>
      </dgm:prSet>
      <dgm:spPr/>
      <dgm:t>
        <a:bodyPr/>
        <a:lstStyle/>
        <a:p>
          <a:endParaRPr lang="en-US"/>
        </a:p>
      </dgm:t>
    </dgm:pt>
    <dgm:pt modelId="{1F6C5C82-1B26-4100-99EA-FBA0F4054509}" type="pres">
      <dgm:prSet presAssocID="{7B5361A8-61A6-457F-98D6-2566898161B0}" presName="parAndChSpace" presStyleCnt="0"/>
      <dgm:spPr/>
    </dgm:pt>
    <dgm:pt modelId="{6C71C302-015F-469A-B61E-7F5B22128440}" type="pres">
      <dgm:prSet presAssocID="{08E8DA78-C03C-4968-846D-52C98CDDD4C3}" presName="parAndChTx" presStyleLbl="node1" presStyleIdx="2" presStyleCnt="4" custScaleX="123592">
        <dgm:presLayoutVars>
          <dgm:bulletEnabled val="1"/>
        </dgm:presLayoutVars>
      </dgm:prSet>
      <dgm:spPr/>
      <dgm:t>
        <a:bodyPr/>
        <a:lstStyle/>
        <a:p>
          <a:endParaRPr lang="en-US"/>
        </a:p>
      </dgm:t>
    </dgm:pt>
    <dgm:pt modelId="{98D514E2-668E-41A0-B4A0-CE55F41C8B01}" type="pres">
      <dgm:prSet presAssocID="{734BAD13-568D-4C50-BFB3-3227254FA1DE}" presName="parAndChSpace" presStyleCnt="0"/>
      <dgm:spPr/>
    </dgm:pt>
    <dgm:pt modelId="{2C98FAA2-0325-4415-87BF-C73F6530BFF9}" type="pres">
      <dgm:prSet presAssocID="{E6A60E09-D9E4-4EFF-A71F-87A58A1A75FF}" presName="parAndChTx" presStyleLbl="node1" presStyleIdx="3" presStyleCnt="4">
        <dgm:presLayoutVars>
          <dgm:bulletEnabled val="1"/>
        </dgm:presLayoutVars>
      </dgm:prSet>
      <dgm:spPr/>
      <dgm:t>
        <a:bodyPr/>
        <a:lstStyle/>
        <a:p>
          <a:endParaRPr lang="en-US"/>
        </a:p>
      </dgm:t>
    </dgm:pt>
  </dgm:ptLst>
  <dgm:cxnLst>
    <dgm:cxn modelId="{4CE833D5-8992-48F9-A5A7-F0A6FA0D2C87}" type="presOf" srcId="{E6A60E09-D9E4-4EFF-A71F-87A58A1A75FF}" destId="{2C98FAA2-0325-4415-87BF-C73F6530BFF9}" srcOrd="0" destOrd="0" presId="urn:microsoft.com/office/officeart/2005/8/layout/hChevron3"/>
    <dgm:cxn modelId="{FBB73FF4-91C3-4F88-9EF1-68DC7A1A124B}" type="presOf" srcId="{24BCAAB8-72D8-4D98-8DC1-2B5A19ABF2B7}" destId="{8A01ED37-7938-4D14-82AD-45BFD59D567D}" srcOrd="0" destOrd="0" presId="urn:microsoft.com/office/officeart/2005/8/layout/hChevron3"/>
    <dgm:cxn modelId="{0D1FD517-4049-428F-B644-11EF0E5FC952}" type="presOf" srcId="{D3889A55-C2D7-4855-9E42-233AFBF02496}" destId="{BEAEDA04-7228-4FBA-AC78-A8F72B7E9CC0}" srcOrd="0" destOrd="0" presId="urn:microsoft.com/office/officeart/2005/8/layout/hChevron3"/>
    <dgm:cxn modelId="{48FB9686-5294-4F83-816D-44110504BC88}" srcId="{AE36DCD7-99C0-4E34-92AD-3807150FD79F}" destId="{08E8DA78-C03C-4968-846D-52C98CDDD4C3}" srcOrd="2" destOrd="0" parTransId="{9DAC8A9B-348B-4ABF-ADA4-F65912F25B7A}" sibTransId="{734BAD13-568D-4C50-BFB3-3227254FA1DE}"/>
    <dgm:cxn modelId="{638DCA25-AA04-4374-8589-6E3EAEEC52F3}" srcId="{E6A60E09-D9E4-4EFF-A71F-87A58A1A75FF}" destId="{A70FF87E-8594-478E-BFF3-E0CFFDD1A3C4}" srcOrd="1" destOrd="0" parTransId="{46B525C2-35FC-40CD-8D2B-BF9907B26B7A}" sibTransId="{AEC0A632-B556-48E0-AD17-AFADBE0F45DA}"/>
    <dgm:cxn modelId="{CB1A887C-59B3-4833-8A90-354632D395E3}" srcId="{24BCAAB8-72D8-4D98-8DC1-2B5A19ABF2B7}" destId="{A6882084-3B9E-4DEF-BFD2-346B7EF391ED}" srcOrd="0" destOrd="0" parTransId="{E935A808-3AFF-462C-BCCF-CCA8FDE51F99}" sibTransId="{12131D75-E0A1-466D-A24C-70D24041D1C4}"/>
    <dgm:cxn modelId="{1A6D6298-E198-4D16-B873-FD24E8DAB428}" type="presOf" srcId="{08E8DA78-C03C-4968-846D-52C98CDDD4C3}" destId="{6C71C302-015F-469A-B61E-7F5B22128440}" srcOrd="0" destOrd="0" presId="urn:microsoft.com/office/officeart/2005/8/layout/hChevron3"/>
    <dgm:cxn modelId="{5149D2E9-2247-49AD-8810-6FBD08B769E4}" type="presOf" srcId="{AE36DCD7-99C0-4E34-92AD-3807150FD79F}" destId="{1AC4E176-33E8-417F-A07B-BA2B8B04670A}" srcOrd="0" destOrd="0" presId="urn:microsoft.com/office/officeart/2005/8/layout/hChevron3"/>
    <dgm:cxn modelId="{39AE4EC0-1603-4AD3-8275-70C92835CA18}" type="presOf" srcId="{577EC3B4-1743-4358-81A4-E5E7DD865929}" destId="{6C71C302-015F-469A-B61E-7F5B22128440}" srcOrd="0" destOrd="2" presId="urn:microsoft.com/office/officeart/2005/8/layout/hChevron3"/>
    <dgm:cxn modelId="{42818F67-89BB-4BFC-BF43-7D5A641AEC8B}" type="presOf" srcId="{9DC62852-3FF6-4490-BDC7-67A15DC4487E}" destId="{6C71C302-015F-469A-B61E-7F5B22128440}" srcOrd="0" destOrd="1" presId="urn:microsoft.com/office/officeart/2005/8/layout/hChevron3"/>
    <dgm:cxn modelId="{9165C7BF-AFF3-4967-AF6D-2169DCBFAE56}" type="presOf" srcId="{E46DD29A-696A-40D5-B797-1082FBABA26B}" destId="{BEAEDA04-7228-4FBA-AC78-A8F72B7E9CC0}" srcOrd="0" destOrd="1" presId="urn:microsoft.com/office/officeart/2005/8/layout/hChevron3"/>
    <dgm:cxn modelId="{0C23F224-69F7-425A-B175-6B193C4BCDB8}" srcId="{AE36DCD7-99C0-4E34-92AD-3807150FD79F}" destId="{D3889A55-C2D7-4855-9E42-233AFBF02496}" srcOrd="0" destOrd="0" parTransId="{57771D53-BF22-48E8-97A4-9A801AF131F8}" sibTransId="{BD9D22F8-94BD-4AE0-AC1A-73D7B890C687}"/>
    <dgm:cxn modelId="{C9EE47B3-68E1-410A-8AB3-0A7F5AD55C0C}" srcId="{08E8DA78-C03C-4968-846D-52C98CDDD4C3}" destId="{9DC62852-3FF6-4490-BDC7-67A15DC4487E}" srcOrd="0" destOrd="0" parTransId="{07A37E09-C371-4EF8-93EC-AEAD6D74A06B}" sibTransId="{8BA903B6-3655-4602-ACC2-D9F4C9FEBF16}"/>
    <dgm:cxn modelId="{DAA48404-AA61-4D1D-93D4-AC7F0E3A7B22}" type="presOf" srcId="{5B8E6FF8-544E-4F14-9EA2-F39DC1B4223E}" destId="{2C98FAA2-0325-4415-87BF-C73F6530BFF9}" srcOrd="0" destOrd="1" presId="urn:microsoft.com/office/officeart/2005/8/layout/hChevron3"/>
    <dgm:cxn modelId="{3D3B8448-7AF2-4D05-B714-C84D56624101}" srcId="{E6A60E09-D9E4-4EFF-A71F-87A58A1A75FF}" destId="{5B8E6FF8-544E-4F14-9EA2-F39DC1B4223E}" srcOrd="0" destOrd="0" parTransId="{9AA04C99-D02E-4BA5-9BC1-45C15F5DA07B}" sibTransId="{E028F924-4590-4E1F-A5A5-C9BA67BB25FD}"/>
    <dgm:cxn modelId="{E22A773B-E264-41C7-AF2E-21D8B1FA0CF9}" srcId="{08E8DA78-C03C-4968-846D-52C98CDDD4C3}" destId="{577EC3B4-1743-4358-81A4-E5E7DD865929}" srcOrd="1" destOrd="0" parTransId="{6614CC8F-3790-4C38-A44D-D35B23166936}" sibTransId="{5F522627-7A56-433E-B83A-D4016E168FB5}"/>
    <dgm:cxn modelId="{50FD438D-E2D8-4414-BD33-093B9E6EDA52}" srcId="{D3889A55-C2D7-4855-9E42-233AFBF02496}" destId="{E46DD29A-696A-40D5-B797-1082FBABA26B}" srcOrd="0" destOrd="0" parTransId="{11DBF9B7-5A72-42EA-9549-DAAE79BA3D9D}" sibTransId="{4D863F31-3731-42AE-BF04-ECD1CAD71045}"/>
    <dgm:cxn modelId="{79EAEFCC-BE79-4EE7-9F5C-5D797B76B465}" srcId="{AE36DCD7-99C0-4E34-92AD-3807150FD79F}" destId="{24BCAAB8-72D8-4D98-8DC1-2B5A19ABF2B7}" srcOrd="1" destOrd="0" parTransId="{056D8D7E-8855-406E-9DDF-AE9D96C0A28A}" sibTransId="{7B5361A8-61A6-457F-98D6-2566898161B0}"/>
    <dgm:cxn modelId="{7FE8BAC5-8D92-471E-BAE0-E1449A1F5D43}" srcId="{AE36DCD7-99C0-4E34-92AD-3807150FD79F}" destId="{E6A60E09-D9E4-4EFF-A71F-87A58A1A75FF}" srcOrd="3" destOrd="0" parTransId="{C56F9A8A-DAE3-4630-84C9-9515C8E7F795}" sibTransId="{977CC403-F81D-4FF0-9C0D-F4552EE248E3}"/>
    <dgm:cxn modelId="{34318969-206B-4B3A-B1E6-D40EDA163FD3}" type="presOf" srcId="{A6882084-3B9E-4DEF-BFD2-346B7EF391ED}" destId="{8A01ED37-7938-4D14-82AD-45BFD59D567D}" srcOrd="0" destOrd="1" presId="urn:microsoft.com/office/officeart/2005/8/layout/hChevron3"/>
    <dgm:cxn modelId="{3F398BD0-EA87-4B1B-AA70-6AAAD24513BE}" type="presOf" srcId="{A70FF87E-8594-478E-BFF3-E0CFFDD1A3C4}" destId="{2C98FAA2-0325-4415-87BF-C73F6530BFF9}" srcOrd="0" destOrd="2" presId="urn:microsoft.com/office/officeart/2005/8/layout/hChevron3"/>
    <dgm:cxn modelId="{0DC73EC2-AAE6-4F65-A462-F3CF3BAE00CB}" type="presParOf" srcId="{1AC4E176-33E8-417F-A07B-BA2B8B04670A}" destId="{BEAEDA04-7228-4FBA-AC78-A8F72B7E9CC0}" srcOrd="0" destOrd="0" presId="urn:microsoft.com/office/officeart/2005/8/layout/hChevron3"/>
    <dgm:cxn modelId="{9A1E1BBF-3A6C-4660-BAE5-3502BD69D4B4}" type="presParOf" srcId="{1AC4E176-33E8-417F-A07B-BA2B8B04670A}" destId="{2E682DD0-43C2-4151-B72D-64027C713C8B}" srcOrd="1" destOrd="0" presId="urn:microsoft.com/office/officeart/2005/8/layout/hChevron3"/>
    <dgm:cxn modelId="{16A8B3BA-BA99-4A4B-AFF4-5F10982B3A32}" type="presParOf" srcId="{1AC4E176-33E8-417F-A07B-BA2B8B04670A}" destId="{8A01ED37-7938-4D14-82AD-45BFD59D567D}" srcOrd="2" destOrd="0" presId="urn:microsoft.com/office/officeart/2005/8/layout/hChevron3"/>
    <dgm:cxn modelId="{DE684A4E-1195-4054-B04B-9153975AC026}" type="presParOf" srcId="{1AC4E176-33E8-417F-A07B-BA2B8B04670A}" destId="{1F6C5C82-1B26-4100-99EA-FBA0F4054509}" srcOrd="3" destOrd="0" presId="urn:microsoft.com/office/officeart/2005/8/layout/hChevron3"/>
    <dgm:cxn modelId="{A76BACB7-B2CA-49B1-A8D9-1E54A2ACFA66}" type="presParOf" srcId="{1AC4E176-33E8-417F-A07B-BA2B8B04670A}" destId="{6C71C302-015F-469A-B61E-7F5B22128440}" srcOrd="4" destOrd="0" presId="urn:microsoft.com/office/officeart/2005/8/layout/hChevron3"/>
    <dgm:cxn modelId="{8B9E497E-0D68-4027-8414-AB1AFF05DA45}" type="presParOf" srcId="{1AC4E176-33E8-417F-A07B-BA2B8B04670A}" destId="{98D514E2-668E-41A0-B4A0-CE55F41C8B01}" srcOrd="5" destOrd="0" presId="urn:microsoft.com/office/officeart/2005/8/layout/hChevron3"/>
    <dgm:cxn modelId="{3FA2500B-31CF-4F5F-81D1-484B345F3520}" type="presParOf" srcId="{1AC4E176-33E8-417F-A07B-BA2B8B04670A}" destId="{2C98FAA2-0325-4415-87BF-C73F6530BFF9}"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EDA04-7228-4FBA-AC78-A8F72B7E9CC0}">
      <dsp:nvSpPr>
        <dsp:cNvPr id="0" name=""/>
        <dsp:cNvSpPr/>
      </dsp:nvSpPr>
      <dsp:spPr>
        <a:xfrm>
          <a:off x="519" y="0"/>
          <a:ext cx="3030205" cy="1376966"/>
        </a:xfrm>
        <a:prstGeom prst="homePlate">
          <a:avLst>
            <a:gd name="adj" fmla="val 2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409" tIns="58420" rIns="385635" bIns="58420" numCol="1" spcCol="1270" anchor="t" anchorCtr="0">
          <a:noAutofit/>
        </a:bodyPr>
        <a:lstStyle/>
        <a:p>
          <a:pPr lvl="0" algn="l" defTabSz="1022350">
            <a:lnSpc>
              <a:spcPct val="90000"/>
            </a:lnSpc>
            <a:spcBef>
              <a:spcPct val="0"/>
            </a:spcBef>
            <a:spcAft>
              <a:spcPct val="35000"/>
            </a:spcAft>
          </a:pPr>
          <a:r>
            <a:rPr lang="en-US" sz="2300" kern="1200" dirty="0">
              <a:latin typeface="Calibri" panose="020F0502020204030204" pitchFamily="34" charset="0"/>
              <a:cs typeface="Calibri" panose="020F0502020204030204" pitchFamily="34" charset="0"/>
            </a:rPr>
            <a:t>Oct-Jan</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Train the Trainer Review &amp; Orientation Sessions</a:t>
          </a:r>
        </a:p>
      </dsp:txBody>
      <dsp:txXfrm>
        <a:off x="519" y="0"/>
        <a:ext cx="2858084" cy="1376966"/>
      </dsp:txXfrm>
    </dsp:sp>
    <dsp:sp modelId="{8A01ED37-7938-4D14-82AD-45BFD59D567D}">
      <dsp:nvSpPr>
        <dsp:cNvPr id="0" name=""/>
        <dsp:cNvSpPr/>
      </dsp:nvSpPr>
      <dsp:spPr>
        <a:xfrm>
          <a:off x="2484155" y="0"/>
          <a:ext cx="3691771" cy="1376966"/>
        </a:xfrm>
        <a:prstGeom prst="chevron">
          <a:avLst>
            <a:gd name="adj" fmla="val 25000"/>
          </a:avLst>
        </a:prstGeom>
        <a:solidFill>
          <a:schemeClr val="accent2">
            <a:hueOff val="-10164"/>
            <a:satOff val="-83"/>
            <a:lumOff val="7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409" tIns="58420" rIns="96409" bIns="58420" numCol="1" spcCol="1270" anchor="t" anchorCtr="0">
          <a:noAutofit/>
        </a:bodyPr>
        <a:lstStyle/>
        <a:p>
          <a:pPr lvl="0" algn="l" defTabSz="1022350">
            <a:lnSpc>
              <a:spcPct val="90000"/>
            </a:lnSpc>
            <a:spcBef>
              <a:spcPct val="0"/>
            </a:spcBef>
            <a:spcAft>
              <a:spcPct val="35000"/>
            </a:spcAft>
          </a:pPr>
          <a:r>
            <a:rPr lang="en-US" sz="2300" kern="1200" dirty="0">
              <a:latin typeface="Calibri" panose="020F0502020204030204" pitchFamily="34" charset="0"/>
              <a:cs typeface="Calibri" panose="020F0502020204030204" pitchFamily="34" charset="0"/>
            </a:rPr>
            <a:t>Feb - Mar</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Training for Service Channel &amp; Central Office Users</a:t>
          </a:r>
        </a:p>
      </dsp:txBody>
      <dsp:txXfrm>
        <a:off x="2828397" y="0"/>
        <a:ext cx="3003288" cy="1376966"/>
      </dsp:txXfrm>
    </dsp:sp>
    <dsp:sp modelId="{6C71C302-015F-469A-B61E-7F5B22128440}">
      <dsp:nvSpPr>
        <dsp:cNvPr id="0" name=""/>
        <dsp:cNvSpPr/>
      </dsp:nvSpPr>
      <dsp:spPr>
        <a:xfrm>
          <a:off x="5629358" y="0"/>
          <a:ext cx="3377576" cy="1376966"/>
        </a:xfrm>
        <a:prstGeom prst="chevron">
          <a:avLst>
            <a:gd name="adj" fmla="val 25000"/>
          </a:avLst>
        </a:prstGeom>
        <a:solidFill>
          <a:schemeClr val="accent2">
            <a:hueOff val="-20328"/>
            <a:satOff val="-166"/>
            <a:lumOff val="1450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409" tIns="58420" rIns="96409" bIns="58420" numCol="1" spcCol="1270" anchor="t" anchorCtr="0">
          <a:noAutofit/>
        </a:bodyPr>
        <a:lstStyle/>
        <a:p>
          <a:pPr lvl="0" algn="l" defTabSz="1022350">
            <a:lnSpc>
              <a:spcPct val="90000"/>
            </a:lnSpc>
            <a:spcBef>
              <a:spcPct val="0"/>
            </a:spcBef>
            <a:spcAft>
              <a:spcPct val="35000"/>
            </a:spcAft>
          </a:pPr>
          <a:r>
            <a:rPr lang="en-US" sz="2300" kern="1200" dirty="0">
              <a:latin typeface="Calibri" panose="020F0502020204030204" pitchFamily="34" charset="0"/>
              <a:cs typeface="Calibri" panose="020F0502020204030204" pitchFamily="34" charset="0"/>
            </a:rPr>
            <a:t>March</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UCPath Cutover</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Training for </a:t>
          </a:r>
          <a:r>
            <a:rPr lang="en-US" sz="1800" kern="1200" dirty="0" smtClean="0">
              <a:latin typeface="Calibri" panose="020F0502020204030204" pitchFamily="34" charset="0"/>
              <a:cs typeface="Calibri" panose="020F0502020204030204" pitchFamily="34" charset="0"/>
            </a:rPr>
            <a:t>Dept. Users</a:t>
          </a:r>
          <a:endParaRPr lang="en-US" sz="1800" kern="1200" dirty="0">
            <a:latin typeface="Calibri" panose="020F0502020204030204" pitchFamily="34" charset="0"/>
            <a:cs typeface="Calibri" panose="020F0502020204030204" pitchFamily="34" charset="0"/>
          </a:endParaRPr>
        </a:p>
      </dsp:txBody>
      <dsp:txXfrm>
        <a:off x="5973600" y="0"/>
        <a:ext cx="2689093" cy="1376966"/>
      </dsp:txXfrm>
    </dsp:sp>
    <dsp:sp modelId="{2C98FAA2-0325-4415-87BF-C73F6530BFF9}">
      <dsp:nvSpPr>
        <dsp:cNvPr id="0" name=""/>
        <dsp:cNvSpPr/>
      </dsp:nvSpPr>
      <dsp:spPr>
        <a:xfrm>
          <a:off x="8460366" y="0"/>
          <a:ext cx="2732844" cy="1376966"/>
        </a:xfrm>
        <a:prstGeom prst="chevron">
          <a:avLst>
            <a:gd name="adj" fmla="val 25000"/>
          </a:avLst>
        </a:prstGeom>
        <a:solidFill>
          <a:schemeClr val="accent2">
            <a:hueOff val="-30492"/>
            <a:satOff val="-249"/>
            <a:lumOff val="2176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409" tIns="58420" rIns="96409" bIns="58420" numCol="1" spcCol="1270" anchor="t" anchorCtr="0">
          <a:noAutofit/>
        </a:bodyPr>
        <a:lstStyle/>
        <a:p>
          <a:pPr lvl="0" algn="l" defTabSz="1022350">
            <a:lnSpc>
              <a:spcPct val="90000"/>
            </a:lnSpc>
            <a:spcBef>
              <a:spcPct val="0"/>
            </a:spcBef>
            <a:spcAft>
              <a:spcPct val="35000"/>
            </a:spcAft>
          </a:pPr>
          <a:r>
            <a:rPr lang="en-US" sz="2300" kern="1200" dirty="0">
              <a:latin typeface="Calibri" panose="020F0502020204030204" pitchFamily="34" charset="0"/>
              <a:cs typeface="Calibri" panose="020F0502020204030204" pitchFamily="34" charset="0"/>
            </a:rPr>
            <a:t>April</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UCPath Go Live</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Learning Labs</a:t>
          </a:r>
        </a:p>
      </dsp:txBody>
      <dsp:txXfrm>
        <a:off x="8804608" y="0"/>
        <a:ext cx="2044361" cy="137696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A0C8ABE0-9449-48A0-B55B-F0847BB0D312}" type="datetimeFigureOut">
              <a:rPr lang="en-US" smtClean="0"/>
              <a:t>2/18/2019</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346FDFDB-46EA-4A68-B824-9D1E4075458E}" type="slidenum">
              <a:rPr lang="en-US" smtClean="0"/>
              <a:t>‹#›</a:t>
            </a:fld>
            <a:endParaRPr lang="en-US"/>
          </a:p>
        </p:txBody>
      </p:sp>
    </p:spTree>
    <p:extLst>
      <p:ext uri="{BB962C8B-B14F-4D97-AF65-F5344CB8AC3E}">
        <p14:creationId xmlns:p14="http://schemas.microsoft.com/office/powerpoint/2010/main" val="3100215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3E09AE0-6151-4C23-838C-C061268EC0DE}" type="datetimeFigureOut">
              <a:rPr lang="en-US" smtClean="0"/>
              <a:t>2/18/2019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BFFFE47-F537-4F6E-A863-AC284967C83F}" type="slidenum">
              <a:rPr lang="en-US" smtClean="0"/>
              <a:t>‹#›</a:t>
            </a:fld>
            <a:endParaRPr lang="en-US"/>
          </a:p>
        </p:txBody>
      </p:sp>
    </p:spTree>
    <p:extLst>
      <p:ext uri="{BB962C8B-B14F-4D97-AF65-F5344CB8AC3E}">
        <p14:creationId xmlns:p14="http://schemas.microsoft.com/office/powerpoint/2010/main" val="360459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FFFE47-F537-4F6E-A863-AC284967C83F}" type="slidenum">
              <a:rPr lang="en-US" smtClean="0"/>
              <a:t>1</a:t>
            </a:fld>
            <a:endParaRPr lang="en-US"/>
          </a:p>
        </p:txBody>
      </p:sp>
    </p:spTree>
    <p:extLst>
      <p:ext uri="{BB962C8B-B14F-4D97-AF65-F5344CB8AC3E}">
        <p14:creationId xmlns:p14="http://schemas.microsoft.com/office/powerpoint/2010/main" val="2191548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eLearning exists</a:t>
            </a:r>
          </a:p>
          <a:p>
            <a:endParaRPr lang="en-US" dirty="0"/>
          </a:p>
          <a:p>
            <a:r>
              <a:rPr lang="en-US" dirty="0"/>
              <a:t>Classroom</a:t>
            </a:r>
            <a:r>
              <a:rPr lang="en-US" baseline="0" dirty="0"/>
              <a:t> training will be offered to Recruiters and Service Channel personnel.</a:t>
            </a:r>
          </a:p>
          <a:p>
            <a:endParaRPr lang="en-US" dirty="0"/>
          </a:p>
          <a:p>
            <a:r>
              <a:rPr lang="en-US" dirty="0"/>
              <a:t>Webinars will be held</a:t>
            </a:r>
            <a:r>
              <a:rPr lang="en-US" baseline="0" dirty="0"/>
              <a:t> just before go live (just in time).  </a:t>
            </a:r>
          </a:p>
          <a:p>
            <a:endParaRPr lang="en-US" baseline="0" dirty="0"/>
          </a:p>
          <a:p>
            <a:pPr lvl="1"/>
            <a:r>
              <a:rPr lang="en-US" sz="2000" dirty="0">
                <a:solidFill>
                  <a:schemeClr val="tx1"/>
                </a:solidFill>
              </a:rPr>
              <a:t>Courses will be a mix of required and optional based on job role</a:t>
            </a:r>
          </a:p>
          <a:p>
            <a:pPr lvl="1"/>
            <a:r>
              <a:rPr lang="en-US" sz="2000" dirty="0">
                <a:solidFill>
                  <a:schemeClr val="tx1"/>
                </a:solidFill>
              </a:rPr>
              <a:t>Department user training late February through March</a:t>
            </a:r>
          </a:p>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14</a:t>
            </a:fld>
            <a:endParaRPr lang="en-US" dirty="0"/>
          </a:p>
        </p:txBody>
      </p:sp>
    </p:spTree>
    <p:extLst>
      <p:ext uri="{BB962C8B-B14F-4D97-AF65-F5344CB8AC3E}">
        <p14:creationId xmlns:p14="http://schemas.microsoft.com/office/powerpoint/2010/main" val="392824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produces a position number, which is mandatory</a:t>
            </a:r>
          </a:p>
        </p:txBody>
      </p:sp>
      <p:sp>
        <p:nvSpPr>
          <p:cNvPr id="4" name="Slide Number Placeholder 3"/>
          <p:cNvSpPr>
            <a:spLocks noGrp="1"/>
          </p:cNvSpPr>
          <p:nvPr>
            <p:ph type="sldNum" sz="quarter" idx="10"/>
          </p:nvPr>
        </p:nvSpPr>
        <p:spPr/>
        <p:txBody>
          <a:bodyPr/>
          <a:lstStyle/>
          <a:p>
            <a:fld id="{FBFFFE47-F537-4F6E-A863-AC284967C83F}" type="slidenum">
              <a:rPr lang="en-US" smtClean="0"/>
              <a:t>16</a:t>
            </a:fld>
            <a:endParaRPr lang="en-US"/>
          </a:p>
        </p:txBody>
      </p:sp>
    </p:spTree>
    <p:extLst>
      <p:ext uri="{BB962C8B-B14F-4D97-AF65-F5344CB8AC3E}">
        <p14:creationId xmlns:p14="http://schemas.microsoft.com/office/powerpoint/2010/main" val="922328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TAM will be accessed via MSS, ESS and PeopleSoft Recruiting link based on your role</a:t>
            </a:r>
          </a:p>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18</a:t>
            </a:fld>
            <a:endParaRPr lang="en-US"/>
          </a:p>
        </p:txBody>
      </p:sp>
    </p:spTree>
    <p:extLst>
      <p:ext uri="{BB962C8B-B14F-4D97-AF65-F5344CB8AC3E}">
        <p14:creationId xmlns:p14="http://schemas.microsoft.com/office/powerpoint/2010/main" val="38371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picture of the TAM home page</a:t>
            </a:r>
            <a:r>
              <a:rPr lang="en-US" baseline="0" dirty="0"/>
              <a:t> in UCPath</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19</a:t>
            </a:fld>
            <a:endParaRPr lang="en-US"/>
          </a:p>
        </p:txBody>
      </p:sp>
    </p:spTree>
    <p:extLst>
      <p:ext uri="{BB962C8B-B14F-4D97-AF65-F5344CB8AC3E}">
        <p14:creationId xmlns:p14="http://schemas.microsoft.com/office/powerpoint/2010/main" val="996105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 about Reports/reporting?</a:t>
            </a:r>
          </a:p>
          <a:p>
            <a:r>
              <a:rPr lang="en-US" dirty="0"/>
              <a:t>Let’s list the questions we have which I will submit to the UCPath project team for their responses</a:t>
            </a:r>
          </a:p>
        </p:txBody>
      </p:sp>
      <p:sp>
        <p:nvSpPr>
          <p:cNvPr id="4" name="Slide Number Placeholder 3"/>
          <p:cNvSpPr>
            <a:spLocks noGrp="1"/>
          </p:cNvSpPr>
          <p:nvPr>
            <p:ph type="sldNum" sz="quarter" idx="10"/>
          </p:nvPr>
        </p:nvSpPr>
        <p:spPr/>
        <p:txBody>
          <a:bodyPr/>
          <a:lstStyle/>
          <a:p>
            <a:fld id="{FBFFFE47-F537-4F6E-A863-AC284967C83F}" type="slidenum">
              <a:rPr lang="en-US" smtClean="0"/>
              <a:t>26</a:t>
            </a:fld>
            <a:endParaRPr lang="en-US" dirty="0"/>
          </a:p>
        </p:txBody>
      </p:sp>
    </p:spTree>
    <p:extLst>
      <p:ext uri="{BB962C8B-B14F-4D97-AF65-F5344CB8AC3E}">
        <p14:creationId xmlns:p14="http://schemas.microsoft.com/office/powerpoint/2010/main" val="1653019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This update </a:t>
            </a:r>
            <a:r>
              <a:rPr lang="en-US" dirty="0"/>
              <a:t>focuses on UCPath Finance Functions,</a:t>
            </a:r>
            <a:r>
              <a:rPr lang="en-US" baseline="0" dirty="0"/>
              <a:t> with emphasis on the processes for entering funding sources and for doing salary cost transfers.</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27</a:t>
            </a:fld>
            <a:endParaRPr lang="en-US"/>
          </a:p>
        </p:txBody>
      </p:sp>
    </p:spTree>
    <p:extLst>
      <p:ext uri="{BB962C8B-B14F-4D97-AF65-F5344CB8AC3E}">
        <p14:creationId xmlns:p14="http://schemas.microsoft.com/office/powerpoint/2010/main" val="117100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Carina</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28</a:t>
            </a:fld>
            <a:endParaRPr lang="en-US"/>
          </a:p>
        </p:txBody>
      </p:sp>
    </p:spTree>
    <p:extLst>
      <p:ext uri="{BB962C8B-B14F-4D97-AF65-F5344CB8AC3E}">
        <p14:creationId xmlns:p14="http://schemas.microsoft.com/office/powerpoint/2010/main" val="170651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Carina</a:t>
            </a:r>
          </a:p>
          <a:p>
            <a:endParaRPr lang="en-US" dirty="0" smtClean="0"/>
          </a:p>
          <a:p>
            <a:r>
              <a:rPr lang="en-US" dirty="0" smtClean="0"/>
              <a:t>The nomination process is a new feature to UC Davis (initially piloted for non-represented employees) that solicits feedback on an employees performance from individuals identified by the employee and/or the supervisor.</a:t>
            </a:r>
          </a:p>
          <a:p>
            <a:endParaRPr lang="en-US" dirty="0" smtClean="0"/>
          </a:p>
          <a:p>
            <a:r>
              <a:rPr lang="en-US" dirty="0" smtClean="0"/>
              <a:t>Pilot</a:t>
            </a:r>
            <a:r>
              <a:rPr lang="en-US" baseline="0" dirty="0" smtClean="0"/>
              <a:t> approach for 2020, exploring new feature…</a:t>
            </a:r>
            <a:endParaRPr lang="en-US" dirty="0" smtClean="0"/>
          </a:p>
        </p:txBody>
      </p:sp>
      <p:sp>
        <p:nvSpPr>
          <p:cNvPr id="4" name="Slide Number Placeholder 3"/>
          <p:cNvSpPr>
            <a:spLocks noGrp="1"/>
          </p:cNvSpPr>
          <p:nvPr>
            <p:ph type="sldNum" sz="quarter" idx="10"/>
          </p:nvPr>
        </p:nvSpPr>
        <p:spPr/>
        <p:txBody>
          <a:bodyPr/>
          <a:lstStyle/>
          <a:p>
            <a:fld id="{FBFFFE47-F537-4F6E-A863-AC284967C83F}" type="slidenum">
              <a:rPr lang="en-US" smtClean="0"/>
              <a:t>29</a:t>
            </a:fld>
            <a:endParaRPr lang="en-US"/>
          </a:p>
        </p:txBody>
      </p:sp>
    </p:spTree>
    <p:extLst>
      <p:ext uri="{BB962C8B-B14F-4D97-AF65-F5344CB8AC3E}">
        <p14:creationId xmlns:p14="http://schemas.microsoft.com/office/powerpoint/2010/main" val="351146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30</a:t>
            </a:fld>
            <a:endParaRPr lang="en-US"/>
          </a:p>
        </p:txBody>
      </p:sp>
    </p:spTree>
    <p:extLst>
      <p:ext uri="{BB962C8B-B14F-4D97-AF65-F5344CB8AC3E}">
        <p14:creationId xmlns:p14="http://schemas.microsoft.com/office/powerpoint/2010/main" val="676179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Steve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UC Davis Human Resources will be standardizing performance appraisal ratings for all represented and non-represented employees (with the exception of Nurses and Police who have separate established rating scales). This will take effect as employee groups transition to </a:t>
            </a:r>
            <a:r>
              <a:rPr lang="en-US" sz="1200" kern="1200" dirty="0" err="1" smtClean="0">
                <a:solidFill>
                  <a:schemeClr val="tx1"/>
                </a:solidFill>
                <a:effectLst/>
                <a:latin typeface="+mn-lt"/>
                <a:ea typeface="+mn-ea"/>
                <a:cs typeface="+mn-cs"/>
              </a:rPr>
              <a:t>UCPath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ePerformance</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31</a:t>
            </a:fld>
            <a:endParaRPr lang="en-US"/>
          </a:p>
        </p:txBody>
      </p:sp>
    </p:spTree>
    <p:extLst>
      <p:ext uri="{BB962C8B-B14F-4D97-AF65-F5344CB8AC3E}">
        <p14:creationId xmlns:p14="http://schemas.microsoft.com/office/powerpoint/2010/main" val="379840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40850" y="5867400"/>
            <a:ext cx="28168600" cy="15844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146E0-7A42-8B46-B320-553879A7A4FE}" type="slidenum">
              <a:rPr lang="en-US" smtClean="0"/>
              <a:t>2</a:t>
            </a:fld>
            <a:endParaRPr lang="en-US"/>
          </a:p>
        </p:txBody>
      </p:sp>
    </p:spTree>
    <p:extLst>
      <p:ext uri="{BB962C8B-B14F-4D97-AF65-F5344CB8AC3E}">
        <p14:creationId xmlns:p14="http://schemas.microsoft.com/office/powerpoint/2010/main" val="1038039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32</a:t>
            </a:fld>
            <a:endParaRPr lang="en-US"/>
          </a:p>
        </p:txBody>
      </p:sp>
    </p:spTree>
    <p:extLst>
      <p:ext uri="{BB962C8B-B14F-4D97-AF65-F5344CB8AC3E}">
        <p14:creationId xmlns:p14="http://schemas.microsoft.com/office/powerpoint/2010/main" val="214870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33</a:t>
            </a:fld>
            <a:endParaRPr lang="en-US"/>
          </a:p>
        </p:txBody>
      </p:sp>
    </p:spTree>
    <p:extLst>
      <p:ext uri="{BB962C8B-B14F-4D97-AF65-F5344CB8AC3E}">
        <p14:creationId xmlns:p14="http://schemas.microsoft.com/office/powerpoint/2010/main" val="535652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Steve</a:t>
            </a:r>
          </a:p>
          <a:p>
            <a:endParaRPr lang="en-US" dirty="0" smtClean="0"/>
          </a:p>
          <a:p>
            <a:endParaRPr lang="en-US" dirty="0" smtClean="0"/>
          </a:p>
          <a:p>
            <a:r>
              <a:rPr lang="en-US" dirty="0" smtClean="0"/>
              <a:t>This is the same as previous practice </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34</a:t>
            </a:fld>
            <a:endParaRPr lang="en-US"/>
          </a:p>
        </p:txBody>
      </p:sp>
    </p:spTree>
    <p:extLst>
      <p:ext uri="{BB962C8B-B14F-4D97-AF65-F5344CB8AC3E}">
        <p14:creationId xmlns:p14="http://schemas.microsoft.com/office/powerpoint/2010/main" val="1563004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Steve</a:t>
            </a:r>
          </a:p>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35</a:t>
            </a:fld>
            <a:endParaRPr lang="en-US" dirty="0"/>
          </a:p>
        </p:txBody>
      </p:sp>
    </p:spTree>
    <p:extLst>
      <p:ext uri="{BB962C8B-B14F-4D97-AF65-F5344CB8AC3E}">
        <p14:creationId xmlns:p14="http://schemas.microsoft.com/office/powerpoint/2010/main" val="3329101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Steve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Discuss pilot for non-rep employees</a:t>
            </a:r>
          </a:p>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36</a:t>
            </a:fld>
            <a:endParaRPr lang="en-US"/>
          </a:p>
        </p:txBody>
      </p:sp>
    </p:spTree>
    <p:extLst>
      <p:ext uri="{BB962C8B-B14F-4D97-AF65-F5344CB8AC3E}">
        <p14:creationId xmlns:p14="http://schemas.microsoft.com/office/powerpoint/2010/main" val="1793663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Steve</a:t>
            </a:r>
          </a:p>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37</a:t>
            </a:fld>
            <a:endParaRPr lang="en-US" dirty="0"/>
          </a:p>
        </p:txBody>
      </p:sp>
    </p:spTree>
    <p:extLst>
      <p:ext uri="{BB962C8B-B14F-4D97-AF65-F5344CB8AC3E}">
        <p14:creationId xmlns:p14="http://schemas.microsoft.com/office/powerpoint/2010/main" val="2192087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38</a:t>
            </a:fld>
            <a:endParaRPr lang="en-US" dirty="0"/>
          </a:p>
        </p:txBody>
      </p:sp>
    </p:spTree>
    <p:extLst>
      <p:ext uri="{BB962C8B-B14F-4D97-AF65-F5344CB8AC3E}">
        <p14:creationId xmlns:p14="http://schemas.microsoft.com/office/powerpoint/2010/main" val="2434105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39</a:t>
            </a:fld>
            <a:endParaRPr lang="en-US"/>
          </a:p>
        </p:txBody>
      </p:sp>
    </p:spTree>
    <p:extLst>
      <p:ext uri="{BB962C8B-B14F-4D97-AF65-F5344CB8AC3E}">
        <p14:creationId xmlns:p14="http://schemas.microsoft.com/office/powerpoint/2010/main" val="1745839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Bill</a:t>
            </a:r>
          </a:p>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40</a:t>
            </a:fld>
            <a:endParaRPr lang="en-US"/>
          </a:p>
        </p:txBody>
      </p:sp>
    </p:spTree>
    <p:extLst>
      <p:ext uri="{BB962C8B-B14F-4D97-AF65-F5344CB8AC3E}">
        <p14:creationId xmlns:p14="http://schemas.microsoft.com/office/powerpoint/2010/main" val="3517726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Bill</a:t>
            </a:r>
          </a:p>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41</a:t>
            </a:fld>
            <a:endParaRPr lang="en-US"/>
          </a:p>
        </p:txBody>
      </p:sp>
    </p:spTree>
    <p:extLst>
      <p:ext uri="{BB962C8B-B14F-4D97-AF65-F5344CB8AC3E}">
        <p14:creationId xmlns:p14="http://schemas.microsoft.com/office/powerpoint/2010/main" val="268112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a:t>
            </a:r>
          </a:p>
          <a:p>
            <a:pPr lvl="1"/>
            <a:r>
              <a:rPr lang="en-US" dirty="0" smtClean="0"/>
              <a:t>Craft a framework to transition knowledge from UCPath Team to future Functional Owners and Users</a:t>
            </a:r>
          </a:p>
          <a:p>
            <a:pPr lvl="1"/>
            <a:r>
              <a:rPr lang="en-US" dirty="0" smtClean="0"/>
              <a:t>Group similar UCPath processes into manageable topics</a:t>
            </a:r>
          </a:p>
          <a:p>
            <a:pPr lvl="1"/>
            <a:r>
              <a:rPr lang="en-US" dirty="0" smtClean="0"/>
              <a:t>Create an end to end flow of topics</a:t>
            </a:r>
          </a:p>
          <a:p>
            <a:pPr lvl="1"/>
            <a:r>
              <a:rPr lang="en-US" dirty="0" smtClean="0"/>
              <a:t>Define participant roles</a:t>
            </a:r>
          </a:p>
          <a:p>
            <a:pPr lvl="1"/>
            <a:r>
              <a:rPr lang="en-US" dirty="0" smtClean="0"/>
              <a:t>Establish a framework for scheduling sessions</a:t>
            </a:r>
          </a:p>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4</a:t>
            </a:fld>
            <a:endParaRPr lang="en-US" dirty="0"/>
          </a:p>
        </p:txBody>
      </p:sp>
    </p:spTree>
    <p:extLst>
      <p:ext uri="{BB962C8B-B14F-4D97-AF65-F5344CB8AC3E}">
        <p14:creationId xmlns:p14="http://schemas.microsoft.com/office/powerpoint/2010/main" val="2690556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Bill</a:t>
            </a:r>
          </a:p>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42</a:t>
            </a:fld>
            <a:endParaRPr lang="en-US"/>
          </a:p>
        </p:txBody>
      </p:sp>
    </p:spTree>
    <p:extLst>
      <p:ext uri="{BB962C8B-B14F-4D97-AF65-F5344CB8AC3E}">
        <p14:creationId xmlns:p14="http://schemas.microsoft.com/office/powerpoint/2010/main" val="2171201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questions do you have about Finance functions </a:t>
            </a:r>
            <a:r>
              <a:rPr lang="en-US" smtClean="0"/>
              <a:t>in UCPath?</a:t>
            </a:r>
            <a:endParaRPr lang="en-US" dirty="0"/>
          </a:p>
          <a:p>
            <a:r>
              <a:rPr lang="en-US" dirty="0" smtClean="0"/>
              <a:t>Let’s list the questions we have which I will submit to the UCPath project team for their responses</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43</a:t>
            </a:fld>
            <a:endParaRPr lang="en-US" dirty="0"/>
          </a:p>
        </p:txBody>
      </p:sp>
    </p:spTree>
    <p:extLst>
      <p:ext uri="{BB962C8B-B14F-4D97-AF65-F5344CB8AC3E}">
        <p14:creationId xmlns:p14="http://schemas.microsoft.com/office/powerpoint/2010/main" val="3789189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This update </a:t>
            </a:r>
            <a:r>
              <a:rPr lang="en-US" dirty="0"/>
              <a:t>focuses on UCPath Finance Functions,</a:t>
            </a:r>
            <a:r>
              <a:rPr lang="en-US" baseline="0" dirty="0"/>
              <a:t> with emphasis on the processes for entering funding sources and for doing salary cost transfers.</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44</a:t>
            </a:fld>
            <a:endParaRPr lang="en-US"/>
          </a:p>
        </p:txBody>
      </p:sp>
    </p:spTree>
    <p:extLst>
      <p:ext uri="{BB962C8B-B14F-4D97-AF65-F5344CB8AC3E}">
        <p14:creationId xmlns:p14="http://schemas.microsoft.com/office/powerpoint/2010/main" val="4216777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FFE47-F537-4F6E-A863-AC284967C83F}" type="slidenum">
              <a:rPr lang="en-US" smtClean="0"/>
              <a:t>45</a:t>
            </a:fld>
            <a:endParaRPr lang="en-US"/>
          </a:p>
        </p:txBody>
      </p:sp>
    </p:spTree>
    <p:extLst>
      <p:ext uri="{BB962C8B-B14F-4D97-AF65-F5344CB8AC3E}">
        <p14:creationId xmlns:p14="http://schemas.microsoft.com/office/powerpoint/2010/main" val="3716397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50</a:t>
            </a:fld>
            <a:endParaRPr lang="en-US" dirty="0"/>
          </a:p>
        </p:txBody>
      </p:sp>
    </p:spTree>
    <p:extLst>
      <p:ext uri="{BB962C8B-B14F-4D97-AF65-F5344CB8AC3E}">
        <p14:creationId xmlns:p14="http://schemas.microsoft.com/office/powerpoint/2010/main" val="2874437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53</a:t>
            </a:fld>
            <a:endParaRPr lang="en-US" dirty="0"/>
          </a:p>
        </p:txBody>
      </p:sp>
    </p:spTree>
    <p:extLst>
      <p:ext uri="{BB962C8B-B14F-4D97-AF65-F5344CB8AC3E}">
        <p14:creationId xmlns:p14="http://schemas.microsoft.com/office/powerpoint/2010/main" val="3261586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FFE47-F537-4F6E-A863-AC284967C83F}" type="slidenum">
              <a:rPr lang="en-US" smtClean="0"/>
              <a:t>54</a:t>
            </a:fld>
            <a:endParaRPr lang="en-US"/>
          </a:p>
        </p:txBody>
      </p:sp>
    </p:spTree>
    <p:extLst>
      <p:ext uri="{BB962C8B-B14F-4D97-AF65-F5344CB8AC3E}">
        <p14:creationId xmlns:p14="http://schemas.microsoft.com/office/powerpoint/2010/main" val="1412198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FFE47-F537-4F6E-A863-AC284967C83F}" type="slidenum">
              <a:rPr lang="en-US" smtClean="0"/>
              <a:t>56</a:t>
            </a:fld>
            <a:endParaRPr lang="en-US"/>
          </a:p>
        </p:txBody>
      </p:sp>
    </p:spTree>
    <p:extLst>
      <p:ext uri="{BB962C8B-B14F-4D97-AF65-F5344CB8AC3E}">
        <p14:creationId xmlns:p14="http://schemas.microsoft.com/office/powerpoint/2010/main" val="1467738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this information was helpful to you.</a:t>
            </a:r>
          </a:p>
          <a:p>
            <a:endParaRPr lang="en-US" dirty="0"/>
          </a:p>
          <a:p>
            <a:r>
              <a:rPr lang="en-US" dirty="0"/>
              <a:t>What additional questions do you have?</a:t>
            </a:r>
          </a:p>
          <a:p>
            <a:endParaRPr lang="en-US" dirty="0"/>
          </a:p>
          <a:p>
            <a:endParaRPr lang="en-US" dirty="0"/>
          </a:p>
          <a:p>
            <a:r>
              <a:rPr lang="en-US" dirty="0" smtClean="0">
                <a:solidFill>
                  <a:schemeClr val="accent1">
                    <a:lumMod val="75000"/>
                  </a:schemeClr>
                </a:solidFill>
              </a:rPr>
              <a:t>Note to Change Network:  </a:t>
            </a:r>
            <a:r>
              <a:rPr lang="en-US" dirty="0">
                <a:solidFill>
                  <a:schemeClr val="accent1">
                    <a:lumMod val="75000"/>
                  </a:schemeClr>
                </a:solidFill>
              </a:rPr>
              <a:t>Please remember to record any “problematic” questions/issues and submit to the Randa Wilbur, Change Management Lead (rawilbur@ucdavis.com).</a:t>
            </a:r>
          </a:p>
        </p:txBody>
      </p:sp>
      <p:sp>
        <p:nvSpPr>
          <p:cNvPr id="4" name="Slide Number Placeholder 3"/>
          <p:cNvSpPr>
            <a:spLocks noGrp="1"/>
          </p:cNvSpPr>
          <p:nvPr>
            <p:ph type="sldNum" sz="quarter" idx="10"/>
          </p:nvPr>
        </p:nvSpPr>
        <p:spPr/>
        <p:txBody>
          <a:bodyPr/>
          <a:lstStyle/>
          <a:p>
            <a:fld id="{FBFFFE47-F537-4F6E-A863-AC284967C83F}" type="slidenum">
              <a:rPr lang="en-US" smtClean="0"/>
              <a:t>59</a:t>
            </a:fld>
            <a:endParaRPr lang="en-US"/>
          </a:p>
        </p:txBody>
      </p:sp>
    </p:spTree>
    <p:extLst>
      <p:ext uri="{BB962C8B-B14F-4D97-AF65-F5344CB8AC3E}">
        <p14:creationId xmlns:p14="http://schemas.microsoft.com/office/powerpoint/2010/main" val="2686798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a:solidFill>
                  <a:schemeClr val="tx1"/>
                </a:solidFill>
              </a:rPr>
              <a:t>Academic positions will continue to be hired with UC Recruit</a:t>
            </a:r>
          </a:p>
          <a:p>
            <a:endParaRPr lang="en-US" sz="2600" dirty="0">
              <a:solidFill>
                <a:schemeClr val="tx1"/>
              </a:solidFill>
            </a:endParaRPr>
          </a:p>
          <a:p>
            <a:pPr marL="0" lvl="0" indent="0">
              <a:spcBef>
                <a:spcPts val="0"/>
              </a:spcBef>
              <a:buFont typeface="Arial" panose="020B0604020202020204" pitchFamily="34" charset="0"/>
              <a:buNone/>
            </a:pPr>
            <a:r>
              <a:rPr lang="en-US" sz="2400" dirty="0">
                <a:solidFill>
                  <a:schemeClr val="tx2"/>
                </a:solidFill>
              </a:rPr>
              <a:t>We can expect some bumps at go-live</a:t>
            </a:r>
          </a:p>
          <a:p>
            <a:pPr marL="0" lvl="0" indent="0">
              <a:spcBef>
                <a:spcPts val="0"/>
              </a:spcBef>
              <a:buFont typeface="Arial" panose="020B0604020202020204" pitchFamily="34" charset="0"/>
              <a:buNone/>
            </a:pPr>
            <a:r>
              <a:rPr lang="en-US" sz="2400" dirty="0">
                <a:solidFill>
                  <a:schemeClr val="tx2"/>
                </a:solidFill>
              </a:rPr>
              <a:t>Recruiting has a wide touch into the organization so bumps will be highly visible</a:t>
            </a: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r>
              <a:rPr lang="en-US" sz="2600" dirty="0">
                <a:solidFill>
                  <a:schemeClr val="tx1"/>
                </a:solidFill>
              </a:rPr>
              <a:t>Undergrad students will continue their current process with Aggies Job Link (to be replaced by Handshake) </a:t>
            </a:r>
          </a:p>
          <a:p>
            <a:pPr lvl="1"/>
            <a:r>
              <a:rPr lang="en-US" sz="2400" dirty="0">
                <a:solidFill>
                  <a:schemeClr val="tx1"/>
                </a:solidFill>
              </a:rPr>
              <a:t>Possible future alignment with TAM</a:t>
            </a:r>
          </a:p>
          <a:p>
            <a:endParaRPr lang="en-US" sz="2600" dirty="0">
              <a:solidFill>
                <a:schemeClr val="tx1"/>
              </a:solidFill>
            </a:endParaRPr>
          </a:p>
          <a:p>
            <a:r>
              <a:rPr lang="en-US" sz="2600" dirty="0">
                <a:solidFill>
                  <a:schemeClr val="tx1"/>
                </a:solidFill>
              </a:rPr>
              <a:t>Academic and student hires  will be entered in </a:t>
            </a:r>
            <a:r>
              <a:rPr lang="en-US" sz="2600" dirty="0" err="1">
                <a:solidFill>
                  <a:schemeClr val="tx1"/>
                </a:solidFill>
              </a:rPr>
              <a:t>UCPath</a:t>
            </a:r>
            <a:r>
              <a:rPr lang="en-US" sz="2600" dirty="0">
                <a:solidFill>
                  <a:schemeClr val="tx1"/>
                </a:solidFill>
              </a:rPr>
              <a:t> via the Template Based Hire by the Service Channels</a:t>
            </a:r>
          </a:p>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6</a:t>
            </a:fld>
            <a:endParaRPr lang="en-US"/>
          </a:p>
        </p:txBody>
      </p:sp>
    </p:spTree>
    <p:extLst>
      <p:ext uri="{BB962C8B-B14F-4D97-AF65-F5344CB8AC3E}">
        <p14:creationId xmlns:p14="http://schemas.microsoft.com/office/powerpoint/2010/main" val="225366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a:solidFill>
                  <a:schemeClr val="tx1"/>
                </a:solidFill>
              </a:rPr>
              <a:t>Academic positions will continue to be hired with UC Recruit</a:t>
            </a:r>
          </a:p>
          <a:p>
            <a:endParaRPr lang="en-US" sz="2600" dirty="0">
              <a:solidFill>
                <a:schemeClr val="tx1"/>
              </a:solidFill>
            </a:endParaRPr>
          </a:p>
          <a:p>
            <a:r>
              <a:rPr lang="en-US" sz="2600" dirty="0">
                <a:solidFill>
                  <a:schemeClr val="tx1"/>
                </a:solidFill>
              </a:rPr>
              <a:t>Undergrad students will continue their current process with Aggies Job Link (to be replaced by Handshake) </a:t>
            </a:r>
          </a:p>
          <a:p>
            <a:pPr lvl="1"/>
            <a:r>
              <a:rPr lang="en-US" sz="2400" dirty="0">
                <a:solidFill>
                  <a:schemeClr val="tx1"/>
                </a:solidFill>
              </a:rPr>
              <a:t>Possible future alignment with TAM</a:t>
            </a:r>
          </a:p>
          <a:p>
            <a:endParaRPr lang="en-US" sz="2600" dirty="0">
              <a:solidFill>
                <a:schemeClr val="tx1"/>
              </a:solidFill>
            </a:endParaRPr>
          </a:p>
          <a:p>
            <a:r>
              <a:rPr lang="en-US" sz="2600" dirty="0">
                <a:solidFill>
                  <a:schemeClr val="tx1"/>
                </a:solidFill>
              </a:rPr>
              <a:t>Academic and student hires  will be entered in </a:t>
            </a:r>
            <a:r>
              <a:rPr lang="en-US" sz="2600" dirty="0" err="1">
                <a:solidFill>
                  <a:schemeClr val="tx1"/>
                </a:solidFill>
              </a:rPr>
              <a:t>UCPath</a:t>
            </a:r>
            <a:r>
              <a:rPr lang="en-US" sz="2600" dirty="0">
                <a:solidFill>
                  <a:schemeClr val="tx1"/>
                </a:solidFill>
              </a:rPr>
              <a:t> via the Template Based Hire by the Service Channels</a:t>
            </a:r>
          </a:p>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8</a:t>
            </a:fld>
            <a:endParaRPr lang="en-US"/>
          </a:p>
        </p:txBody>
      </p:sp>
    </p:spTree>
    <p:extLst>
      <p:ext uri="{BB962C8B-B14F-4D97-AF65-F5344CB8AC3E}">
        <p14:creationId xmlns:p14="http://schemas.microsoft.com/office/powerpoint/2010/main" val="2703263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Position management or the PD requisition process are two different things  Today position management and recruitment </a:t>
            </a:r>
          </a:p>
          <a:p>
            <a:endParaRPr lang="en-US" dirty="0"/>
          </a:p>
          <a:p>
            <a:r>
              <a:rPr lang="en-US" dirty="0"/>
              <a:t>Manage Offer should be Prepare Offer</a:t>
            </a:r>
          </a:p>
          <a:p>
            <a:endParaRPr lang="en-US" dirty="0"/>
          </a:p>
          <a:p>
            <a:r>
              <a:rPr lang="en-US" dirty="0"/>
              <a:t>Position request – predecessor process will be done in </a:t>
            </a:r>
            <a:r>
              <a:rPr lang="en-US" dirty="0" err="1"/>
              <a:t>AggieService</a:t>
            </a:r>
            <a:endParaRPr lang="en-US" dirty="0"/>
          </a:p>
          <a:p>
            <a:pPr marL="171450" indent="-171450">
              <a:buFontTx/>
              <a:buChar char="-"/>
            </a:pPr>
            <a:r>
              <a:rPr lang="en-US" dirty="0"/>
              <a:t>At Health someone submits a job requisition and</a:t>
            </a:r>
            <a:r>
              <a:rPr lang="en-US" baseline="0" dirty="0"/>
              <a:t> </a:t>
            </a:r>
          </a:p>
          <a:p>
            <a:pPr marL="171450" indent="-171450">
              <a:buFontTx/>
              <a:buChar char="-"/>
            </a:pPr>
            <a:endParaRPr lang="en-US" baseline="0" dirty="0"/>
          </a:p>
          <a:p>
            <a:pPr marL="0" indent="0">
              <a:buFontTx/>
              <a:buNone/>
            </a:pPr>
            <a:r>
              <a:rPr lang="en-US" baseline="0" dirty="0"/>
              <a:t>Service Channel will open up the Job Opening</a:t>
            </a:r>
          </a:p>
          <a:p>
            <a:pPr marL="171450" indent="-171450">
              <a:buFontTx/>
              <a:buChar char="-"/>
            </a:pPr>
            <a:r>
              <a:rPr lang="en-US" baseline="0" dirty="0"/>
              <a:t>A lot of people at Health will no longer be able to open up a ticket</a:t>
            </a:r>
          </a:p>
          <a:p>
            <a:pPr marL="171450" indent="-171450">
              <a:buFontTx/>
              <a:buChar char="-"/>
            </a:pPr>
            <a:endParaRPr lang="en-US" baseline="0" dirty="0"/>
          </a:p>
          <a:p>
            <a:pPr marL="171450" indent="-171450">
              <a:buFontTx/>
              <a:buChar char="-"/>
            </a:pPr>
            <a:endParaRPr lang="en-US" baseline="0" dirty="0"/>
          </a:p>
          <a:p>
            <a:pPr marL="0" indent="0">
              <a:buFontTx/>
              <a:buNone/>
            </a:pPr>
            <a:r>
              <a:rPr lang="en-US" baseline="0" dirty="0"/>
              <a:t>TAM hires you don’t have to key in the data because it flows from application</a:t>
            </a:r>
          </a:p>
          <a:p>
            <a:pPr marL="171450" indent="-171450">
              <a:buFontTx/>
              <a:buChar char="-"/>
            </a:pPr>
            <a:endParaRPr lang="en-US" baseline="0" dirty="0"/>
          </a:p>
          <a:p>
            <a:pPr marL="171450" indent="-171450">
              <a:buFontTx/>
              <a:buChar char="-"/>
            </a:pPr>
            <a:endParaRPr lang="en-US" baseline="0" dirty="0"/>
          </a:p>
          <a:p>
            <a:pPr marL="171450" indent="-171450">
              <a:buFontTx/>
              <a:buChar char="-"/>
            </a:pPr>
            <a:r>
              <a:rPr lang="en-US" dirty="0"/>
              <a:t>. Position Management: Each budgeted provision will have a unique permanent position number, that it will retain over time, whether vacant or filled, when reclassified, and through various other changes. A new action number is assigned for each action taken (e.g., stipend, reclassification, etc.), but the position number will not change. </a:t>
            </a:r>
          </a:p>
          <a:p>
            <a:pPr marL="171450" indent="-171450">
              <a:buFontTx/>
              <a:buChar char="-"/>
            </a:pPr>
            <a:r>
              <a:rPr lang="en-US" dirty="0"/>
              <a:t>Position Description Library: Once approved, a position description is retained in the Library, with its unique position number. It can be accessed there for use to initiate various personnel actions. </a:t>
            </a:r>
          </a:p>
          <a:p>
            <a:pPr marL="171450" indent="-171450">
              <a:buFontTx/>
              <a:buChar char="-"/>
            </a:pPr>
            <a:endParaRPr lang="en-US" baseline="0" dirty="0"/>
          </a:p>
          <a:p>
            <a:pPr marL="171450" indent="-171450">
              <a:buFontTx/>
              <a:buChar char="-"/>
            </a:pPr>
            <a:r>
              <a:rPr lang="en-US" dirty="0"/>
              <a:t>Position Management, in which actions such as creating or editing position descriptions, vacating or inactivating positions, or managing compensation actions are accomplished. 2. Recruitment, in which the department can initiate and process all types of recruitments, by using a position description approved to the Library in the Position Management mode. For details on the Recruitment process refer to the Requisition/Recruitment and User Guide</a:t>
            </a:r>
            <a:endParaRPr lang="en-US" baseline="0"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9</a:t>
            </a:fld>
            <a:endParaRPr lang="en-US"/>
          </a:p>
        </p:txBody>
      </p:sp>
    </p:spTree>
    <p:extLst>
      <p:ext uri="{BB962C8B-B14F-4D97-AF65-F5344CB8AC3E}">
        <p14:creationId xmlns:p14="http://schemas.microsoft.com/office/powerpoint/2010/main" val="79315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career page is the first landing spot where we talk about ourselves</a:t>
            </a:r>
          </a:p>
          <a:p>
            <a:endParaRPr lang="en-US" dirty="0"/>
          </a:p>
          <a:p>
            <a:r>
              <a:rPr lang="en-US" sz="1200" dirty="0">
                <a:solidFill>
                  <a:schemeClr val="tx1"/>
                </a:solidFill>
                <a:latin typeface="Proxima Nova"/>
                <a:cs typeface="Kalinga" panose="020B0502040204020203" pitchFamily="34" charset="0"/>
              </a:rPr>
              <a:t>The Davis Campus and UC Davis Health are separate business units in </a:t>
            </a:r>
            <a:r>
              <a:rPr lang="en-US" sz="1200" dirty="0" err="1">
                <a:solidFill>
                  <a:schemeClr val="tx1"/>
                </a:solidFill>
                <a:latin typeface="Proxima Nova"/>
                <a:cs typeface="Kalinga" panose="020B0502040204020203" pitchFamily="34" charset="0"/>
              </a:rPr>
              <a:t>UCPath</a:t>
            </a:r>
            <a:r>
              <a:rPr lang="en-US" sz="1200" dirty="0">
                <a:solidFill>
                  <a:schemeClr val="tx1"/>
                </a:solidFill>
                <a:latin typeface="Proxima Nova"/>
                <a:cs typeface="Kalinga" panose="020B0502040204020203" pitchFamily="34" charset="0"/>
              </a:rPr>
              <a:t>. </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11</a:t>
            </a:fld>
            <a:endParaRPr lang="en-US"/>
          </a:p>
        </p:txBody>
      </p:sp>
    </p:spTree>
    <p:extLst>
      <p:ext uri="{BB962C8B-B14F-4D97-AF65-F5344CB8AC3E}">
        <p14:creationId xmlns:p14="http://schemas.microsoft.com/office/powerpoint/2010/main" val="270637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800" dirty="0">
                <a:solidFill>
                  <a:schemeClr val="tx1"/>
                </a:solidFill>
              </a:rPr>
              <a:t>Improved applicant experience – parsing is</a:t>
            </a:r>
            <a:r>
              <a:rPr lang="en-US" sz="2800" baseline="0" dirty="0">
                <a:solidFill>
                  <a:schemeClr val="tx1"/>
                </a:solidFill>
              </a:rPr>
              <a:t> technology that helps populate an application based on a text in a resume, your LinkedIn account, etc.</a:t>
            </a:r>
            <a:endParaRPr lang="en-US" sz="2800" dirty="0">
              <a:solidFill>
                <a:schemeClr val="tx1"/>
              </a:solidFill>
            </a:endParaRPr>
          </a:p>
          <a:p>
            <a:pPr marL="0" indent="0">
              <a:spcBef>
                <a:spcPts val="600"/>
              </a:spcBef>
              <a:buNone/>
            </a:pPr>
            <a:endParaRPr lang="en-US" sz="2600" b="1" dirty="0">
              <a:solidFill>
                <a:schemeClr val="tx1"/>
              </a:solidFill>
            </a:endParaRPr>
          </a:p>
          <a:p>
            <a:pPr marL="0" indent="0">
              <a:spcBef>
                <a:spcPts val="600"/>
              </a:spcBef>
              <a:buNone/>
            </a:pPr>
            <a:r>
              <a:rPr lang="en-US" sz="2600" b="0" dirty="0">
                <a:solidFill>
                  <a:schemeClr val="tx1"/>
                </a:solidFill>
              </a:rPr>
              <a:t>People will no longer be lost in the process as notifications come via the applicant dashboard and by email:</a:t>
            </a:r>
          </a:p>
          <a:p>
            <a:pPr marL="0" indent="0">
              <a:spcBef>
                <a:spcPts val="600"/>
              </a:spcBef>
              <a:buNone/>
            </a:pPr>
            <a:r>
              <a:rPr lang="en-US" sz="2600" b="0" dirty="0">
                <a:solidFill>
                  <a:schemeClr val="tx1"/>
                </a:solidFill>
              </a:rPr>
              <a:t>- Includes notification when you are no longer under consideration.</a:t>
            </a:r>
          </a:p>
          <a:p>
            <a:pPr marL="0" indent="0">
              <a:spcBef>
                <a:spcPts val="600"/>
              </a:spcBef>
              <a:buNone/>
            </a:pPr>
            <a:endParaRPr lang="en-US" sz="2600" b="1" dirty="0">
              <a:solidFill>
                <a:schemeClr val="tx1"/>
              </a:solidFill>
            </a:endParaRPr>
          </a:p>
          <a:p>
            <a:pPr marL="0" indent="0">
              <a:spcBef>
                <a:spcPts val="600"/>
              </a:spcBef>
              <a:buNone/>
            </a:pPr>
            <a:r>
              <a:rPr lang="en-US" sz="2600" b="0" dirty="0">
                <a:solidFill>
                  <a:schemeClr val="tx1"/>
                </a:solidFill>
              </a:rPr>
              <a:t>Hiring Managers will get emails at noon and midnight announcing how many people have been moved forward in the process</a:t>
            </a:r>
          </a:p>
          <a:p>
            <a:pPr marL="0" indent="0">
              <a:spcBef>
                <a:spcPts val="600"/>
              </a:spcBef>
              <a:buNone/>
            </a:pPr>
            <a:endParaRPr lang="en-US" sz="2600" b="1" dirty="0">
              <a:solidFill>
                <a:schemeClr val="tx1"/>
              </a:solidFill>
            </a:endParaRPr>
          </a:p>
          <a:p>
            <a:pPr marL="0" indent="0">
              <a:spcBef>
                <a:spcPts val="600"/>
              </a:spcBef>
              <a:buNone/>
            </a:pPr>
            <a:r>
              <a:rPr lang="en-US" sz="2600" b="1" dirty="0">
                <a:solidFill>
                  <a:schemeClr val="tx1"/>
                </a:solidFill>
              </a:rPr>
              <a:t>Recruiter:</a:t>
            </a:r>
          </a:p>
          <a:p>
            <a:pPr lvl="1">
              <a:spcBef>
                <a:spcPts val="600"/>
              </a:spcBef>
              <a:buFont typeface="Arial" panose="020B0604020202020204" pitchFamily="34" charset="0"/>
              <a:buChar char="•"/>
            </a:pPr>
            <a:r>
              <a:rPr lang="en-US" sz="2400" dirty="0">
                <a:solidFill>
                  <a:schemeClr val="tx1"/>
                </a:solidFill>
              </a:rPr>
              <a:t>Improved search capability including Boolean-like and “alternate” disposition candidate sourcing</a:t>
            </a:r>
          </a:p>
          <a:p>
            <a:pPr lvl="1">
              <a:spcBef>
                <a:spcPts val="600"/>
              </a:spcBef>
              <a:buFont typeface="Arial" panose="020B0604020202020204" pitchFamily="34" charset="0"/>
              <a:buChar char="•"/>
            </a:pPr>
            <a:r>
              <a:rPr lang="en-US" sz="2400" dirty="0">
                <a:solidFill>
                  <a:schemeClr val="tx1"/>
                </a:solidFill>
              </a:rPr>
              <a:t>At-a-glance recruiter dashboard </a:t>
            </a:r>
          </a:p>
          <a:p>
            <a:endParaRPr lang="en-US" dirty="0"/>
          </a:p>
          <a:p>
            <a:r>
              <a:rPr lang="en-US" dirty="0"/>
              <a:t>Using</a:t>
            </a:r>
            <a:r>
              <a:rPr lang="en-US" baseline="0" dirty="0"/>
              <a:t> the alternate candidate – you reject the person as an alternate candidate so you can begin reaching out to people “mine” them for future recruitments</a:t>
            </a:r>
          </a:p>
          <a:p>
            <a:pPr marL="171450" indent="-171450">
              <a:buFontTx/>
              <a:buChar char="-"/>
            </a:pPr>
            <a:r>
              <a:rPr lang="en-US" baseline="0" dirty="0"/>
              <a:t>This becomes more like a sourcing thing</a:t>
            </a:r>
          </a:p>
          <a:p>
            <a:pPr marL="171450" indent="-171450">
              <a:buFontTx/>
              <a:buChar char="-"/>
            </a:pPr>
            <a:r>
              <a:rPr lang="en-US" baseline="0" dirty="0"/>
              <a:t>Improved search capabilities</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12</a:t>
            </a:fld>
            <a:endParaRPr lang="en-US"/>
          </a:p>
        </p:txBody>
      </p:sp>
    </p:spTree>
    <p:extLst>
      <p:ext uri="{BB962C8B-B14F-4D97-AF65-F5344CB8AC3E}">
        <p14:creationId xmlns:p14="http://schemas.microsoft.com/office/powerpoint/2010/main" val="282858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tx1"/>
                </a:solidFill>
              </a:rPr>
              <a:t>Conditional offer letter sent from TAM – all letters are conditional</a:t>
            </a:r>
            <a:r>
              <a:rPr lang="en-US" sz="1200" baseline="0" dirty="0">
                <a:solidFill>
                  <a:schemeClr val="tx1"/>
                </a:solidFill>
              </a:rPr>
              <a:t> (background, live scan, physical)</a:t>
            </a:r>
            <a:endParaRPr lang="en-US" sz="1200" dirty="0">
              <a:solidFill>
                <a:schemeClr val="tx1"/>
              </a:solidFill>
            </a:endParaRPr>
          </a:p>
          <a:p>
            <a:pPr lvl="0">
              <a:buFont typeface="Arial" panose="020B0604020202020204" pitchFamily="34" charset="0"/>
              <a:buNone/>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Calibri" panose="020F0502020204030204" pitchFamily="34" charset="0"/>
                <a:ea typeface="+mn-ea"/>
                <a:cs typeface="+mn-cs"/>
              </a:rPr>
              <a:t>May be able delegate approvals to another who has the approver role</a:t>
            </a:r>
          </a:p>
          <a:p>
            <a:pPr lvl="0">
              <a:buFont typeface="Arial" panose="020B0604020202020204" pitchFamily="34" charset="0"/>
              <a:buNone/>
            </a:pPr>
            <a:endParaRPr lang="en-US" sz="1200" dirty="0">
              <a:solidFill>
                <a:schemeClr val="tx1"/>
              </a:solidFill>
            </a:endParaRPr>
          </a:p>
          <a:p>
            <a:pPr lvl="0">
              <a:buFont typeface="Arial" panose="020B0604020202020204" pitchFamily="34" charset="0"/>
              <a:buNone/>
            </a:pPr>
            <a:r>
              <a:rPr lang="en-US" sz="1200" dirty="0">
                <a:solidFill>
                  <a:schemeClr val="tx1"/>
                </a:solidFill>
              </a:rPr>
              <a:t> </a:t>
            </a:r>
          </a:p>
          <a:p>
            <a:pPr lvl="0">
              <a:buFont typeface="Arial" panose="020B0604020202020204" pitchFamily="34" charset="0"/>
              <a:buChar char="•"/>
            </a:pPr>
            <a:r>
              <a:rPr lang="en-US" sz="1200" dirty="0">
                <a:solidFill>
                  <a:schemeClr val="tx1"/>
                </a:solidFill>
              </a:rPr>
              <a:t>Candidates will accept/reject offer through the Candidate Gateway</a:t>
            </a:r>
          </a:p>
          <a:p>
            <a:pPr marL="338138" lvl="1" indent="0" algn="l" defTabSz="457200" rtl="0" eaLnBrk="1" fontAlgn="b" latinLnBrk="0" hangingPunct="1">
              <a:buFont typeface="Arial" panose="020B0604020202020204" pitchFamily="34" charset="0"/>
              <a:buNone/>
            </a:pPr>
            <a:endParaRPr lang="en-US" sz="1200" b="0" i="0" u="none" strike="noStrike" kern="1200" dirty="0">
              <a:solidFill>
                <a:schemeClr val="tx1"/>
              </a:solidFill>
              <a:effectLst/>
              <a:latin typeface="Calibri" panose="020F0502020204030204" pitchFamily="34" charset="0"/>
              <a:ea typeface="+mn-ea"/>
              <a:cs typeface="+mn-cs"/>
            </a:endParaRPr>
          </a:p>
          <a:p>
            <a:pPr marL="338138" lvl="1" indent="0" algn="l" defTabSz="457200" rtl="0" eaLnBrk="1" fontAlgn="b" latinLnBrk="0" hangingPunct="1">
              <a:buFont typeface="Arial" panose="020B0604020202020204" pitchFamily="34" charset="0"/>
              <a:buChar char="•"/>
            </a:pPr>
            <a:r>
              <a:rPr lang="en-US" sz="1200" b="0" i="0" u="none" strike="noStrike" kern="1200" dirty="0">
                <a:solidFill>
                  <a:schemeClr val="tx1"/>
                </a:solidFill>
                <a:effectLst/>
                <a:latin typeface="Calibri" panose="020F0502020204030204" pitchFamily="34" charset="0"/>
                <a:ea typeface="+mn-ea"/>
                <a:cs typeface="+mn-cs"/>
              </a:rPr>
              <a:t> Service channel can follow up with welcome letter</a:t>
            </a:r>
          </a:p>
          <a:p>
            <a:pPr lvl="1">
              <a:buFont typeface="Arial" panose="020B0604020202020204" pitchFamily="34" charset="0"/>
              <a:buChar char="•"/>
            </a:pPr>
            <a:r>
              <a:rPr lang="en-US" sz="1200" dirty="0">
                <a:solidFill>
                  <a:schemeClr val="tx1"/>
                </a:solidFill>
              </a:rPr>
              <a:t>You can renegotiate and send new offers</a:t>
            </a:r>
          </a:p>
          <a:p>
            <a:pPr lvl="1">
              <a:buFont typeface="Arial" panose="020B0604020202020204" pitchFamily="34" charset="0"/>
              <a:buChar char="•"/>
            </a:pPr>
            <a:r>
              <a:rPr lang="en-US" sz="1200" dirty="0">
                <a:solidFill>
                  <a:schemeClr val="tx1"/>
                </a:solidFill>
              </a:rPr>
              <a:t>Typically </a:t>
            </a:r>
          </a:p>
          <a:p>
            <a:pPr lvl="1">
              <a:buFont typeface="Arial" panose="020B0604020202020204" pitchFamily="34" charset="0"/>
              <a:buChar char="•"/>
            </a:pPr>
            <a:r>
              <a:rPr lang="en-US" sz="1200" dirty="0">
                <a:solidFill>
                  <a:schemeClr val="tx1"/>
                </a:solidFill>
              </a:rPr>
              <a:t>Department will continue to do processes they do today</a:t>
            </a:r>
            <a:r>
              <a:rPr lang="en-US" sz="1200" baseline="0" dirty="0">
                <a:solidFill>
                  <a:schemeClr val="tx1"/>
                </a:solidFill>
              </a:rPr>
              <a:t> so offer can officially send offer (you will probably have a conversation first)</a:t>
            </a:r>
          </a:p>
          <a:p>
            <a:pPr lvl="1">
              <a:buFont typeface="Arial" panose="020B0604020202020204" pitchFamily="34" charset="0"/>
              <a:buChar char="•"/>
            </a:pPr>
            <a:endParaRPr lang="en-US" sz="1200" baseline="0" dirty="0">
              <a:solidFill>
                <a:schemeClr val="tx1"/>
              </a:solidFill>
            </a:endParaRPr>
          </a:p>
          <a:p>
            <a:pPr lvl="0">
              <a:buFont typeface="Arial" panose="020B0604020202020204" pitchFamily="34" charset="0"/>
              <a:buChar char="•"/>
            </a:pPr>
            <a:r>
              <a:rPr lang="en-US" sz="1200" baseline="0" dirty="0">
                <a:solidFill>
                  <a:schemeClr val="tx1"/>
                </a:solidFill>
              </a:rPr>
              <a:t>A lot of what you do outside the system will continue with </a:t>
            </a:r>
            <a:r>
              <a:rPr lang="en-US" sz="1200" baseline="0" dirty="0" err="1">
                <a:solidFill>
                  <a:schemeClr val="tx1"/>
                </a:solidFill>
              </a:rPr>
              <a:t>UCPath</a:t>
            </a:r>
            <a:r>
              <a:rPr lang="en-US" sz="1200" baseline="0" dirty="0">
                <a:solidFill>
                  <a:schemeClr val="tx1"/>
                </a:solidFill>
              </a:rPr>
              <a:t>, but there will be some steps in the system.  </a:t>
            </a:r>
          </a:p>
          <a:p>
            <a:pPr lvl="1">
              <a:buFont typeface="Arial" panose="020B0604020202020204" pitchFamily="34" charset="0"/>
              <a:buChar char="•"/>
            </a:pPr>
            <a:r>
              <a:rPr lang="en-US" sz="1200" baseline="0" dirty="0">
                <a:solidFill>
                  <a:schemeClr val="tx1"/>
                </a:solidFill>
              </a:rPr>
              <a:t>We’re not taking the human out of this. </a:t>
            </a:r>
            <a:r>
              <a:rPr lang="en-US" sz="1200" dirty="0">
                <a:solidFill>
                  <a:schemeClr val="tx1"/>
                </a:solidFill>
              </a:rPr>
              <a:t/>
            </a:r>
            <a:br>
              <a:rPr lang="en-US" sz="1200" dirty="0">
                <a:solidFill>
                  <a:schemeClr val="tx1"/>
                </a:solidFill>
              </a:rPr>
            </a:br>
            <a:endParaRPr lang="en-US" sz="1200" dirty="0">
              <a:solidFill>
                <a:schemeClr val="tx1"/>
              </a:solidFill>
            </a:endParaRPr>
          </a:p>
          <a:p>
            <a:pPr lvl="0">
              <a:buFont typeface="Arial" panose="020B0604020202020204" pitchFamily="34" charset="0"/>
              <a:buChar char="•"/>
            </a:pPr>
            <a:r>
              <a:rPr lang="en-US" sz="1200" dirty="0">
                <a:solidFill>
                  <a:schemeClr val="tx1"/>
                </a:solidFill>
              </a:rPr>
              <a:t> Service channel can follow up with welcome letter</a:t>
            </a:r>
          </a:p>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13</a:t>
            </a:fld>
            <a:endParaRPr lang="en-US"/>
          </a:p>
        </p:txBody>
      </p:sp>
    </p:spTree>
    <p:extLst>
      <p:ext uri="{BB962C8B-B14F-4D97-AF65-F5344CB8AC3E}">
        <p14:creationId xmlns:p14="http://schemas.microsoft.com/office/powerpoint/2010/main" val="441581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l">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l">
              <a:buNone/>
              <a:defRPr>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41607" t="27388" r="23608" b="31407"/>
          <a:stretch/>
        </p:blipFill>
        <p:spPr>
          <a:xfrm>
            <a:off x="8839201" y="-98855"/>
            <a:ext cx="3418704" cy="4100404"/>
          </a:xfrm>
          <a:prstGeom prst="rect">
            <a:avLst/>
          </a:prstGeom>
        </p:spPr>
      </p:pic>
    </p:spTree>
    <p:extLst>
      <p:ext uri="{BB962C8B-B14F-4D97-AF65-F5344CB8AC3E}">
        <p14:creationId xmlns:p14="http://schemas.microsoft.com/office/powerpoint/2010/main" val="25134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3048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28882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7312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951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2962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2855"/>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10000"/>
                  </a:schemeClr>
                </a:solidFill>
                <a:latin typeface="Calibri" panose="020F0502020204030204" pitchFamily="34" charset="0"/>
                <a:cs typeface="Calibri" panose="020F0502020204030204" pitchFamily="34" charset="0"/>
              </a:defRPr>
            </a:lvl1pPr>
            <a:lvl2pPr>
              <a:defRPr>
                <a:solidFill>
                  <a:schemeClr val="accent1">
                    <a:lumMod val="75000"/>
                    <a:lumOff val="25000"/>
                  </a:schemeClr>
                </a:solidFill>
                <a:latin typeface="Calibri" panose="020F0502020204030204" pitchFamily="34" charset="0"/>
                <a:cs typeface="Calibri" panose="020F0502020204030204" pitchFamily="34" charset="0"/>
              </a:defRPr>
            </a:lvl2pPr>
            <a:lvl3pPr>
              <a:defRPr>
                <a:solidFill>
                  <a:schemeClr val="accent6">
                    <a:lumMod val="50000"/>
                  </a:schemeClr>
                </a:solidFill>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solidFill>
                  <a:schemeClr val="accent6">
                    <a:lumMod val="50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541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706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Tree>
    <p:extLst>
      <p:ext uri="{BB962C8B-B14F-4D97-AF65-F5344CB8AC3E}">
        <p14:creationId xmlns:p14="http://schemas.microsoft.com/office/powerpoint/2010/main" val="182464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endParaRPr lang="en-US"/>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a:p>
        </p:txBody>
      </p:sp>
    </p:spTree>
    <p:extLst>
      <p:ext uri="{BB962C8B-B14F-4D97-AF65-F5344CB8AC3E}">
        <p14:creationId xmlns:p14="http://schemas.microsoft.com/office/powerpoint/2010/main" val="25909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Tree>
    <p:extLst>
      <p:ext uri="{BB962C8B-B14F-4D97-AF65-F5344CB8AC3E}">
        <p14:creationId xmlns:p14="http://schemas.microsoft.com/office/powerpoint/2010/main" val="163683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endParaRPr lang="en-US"/>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a:p>
        </p:txBody>
      </p:sp>
    </p:spTree>
    <p:extLst>
      <p:ext uri="{BB962C8B-B14F-4D97-AF65-F5344CB8AC3E}">
        <p14:creationId xmlns:p14="http://schemas.microsoft.com/office/powerpoint/2010/main" val="262596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Tree>
    <p:extLst>
      <p:ext uri="{BB962C8B-B14F-4D97-AF65-F5344CB8AC3E}">
        <p14:creationId xmlns:p14="http://schemas.microsoft.com/office/powerpoint/2010/main" val="3203744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35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1714" y="1029729"/>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69960" y="2160589"/>
            <a:ext cx="8089734"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16">
            <a:extLst>
              <a:ext uri="{28A0092B-C50C-407E-A947-70E740481C1C}">
                <a14:useLocalDpi xmlns:a14="http://schemas.microsoft.com/office/drawing/2010/main" val="0"/>
              </a:ext>
            </a:extLst>
          </a:blip>
          <a:srcRect l="41607" t="27388" r="23608" b="17413"/>
          <a:stretch/>
        </p:blipFill>
        <p:spPr>
          <a:xfrm>
            <a:off x="8839201" y="-98855"/>
            <a:ext cx="3418704" cy="5492976"/>
          </a:xfrm>
          <a:prstGeom prst="rect">
            <a:avLst/>
          </a:prstGeom>
        </p:spPr>
      </p:pic>
      <p:sp>
        <p:nvSpPr>
          <p:cNvPr id="5" name="TextBox 4">
            <a:extLst>
              <a:ext uri="{FF2B5EF4-FFF2-40B4-BE49-F238E27FC236}">
                <a16:creationId xmlns:a16="http://schemas.microsoft.com/office/drawing/2014/main" id="{93238171-6096-CA47-861F-A63D9B14C563}"/>
              </a:ext>
            </a:extLst>
          </p:cNvPr>
          <p:cNvSpPr txBox="1"/>
          <p:nvPr userDrawn="1"/>
        </p:nvSpPr>
        <p:spPr>
          <a:xfrm>
            <a:off x="201881" y="6361942"/>
            <a:ext cx="712519" cy="253916"/>
          </a:xfrm>
          <a:prstGeom prst="rect">
            <a:avLst/>
          </a:prstGeom>
          <a:noFill/>
        </p:spPr>
        <p:txBody>
          <a:bodyPr wrap="square" rtlCol="0">
            <a:spAutoFit/>
          </a:bodyPr>
          <a:lstStyle/>
          <a:p>
            <a:fld id="{84E5BD4D-8055-1D40-AB92-2B3EDA8C446D}" type="slidenum">
              <a:rPr lang="en-US" sz="1050" smtClean="0">
                <a:latin typeface="Calibri" panose="020F0502020204030204" pitchFamily="34" charset="0"/>
                <a:cs typeface="Calibri" panose="020F0502020204030204" pitchFamily="34" charset="0"/>
              </a:rPr>
              <a:t>‹#›</a:t>
            </a:fld>
            <a:endParaRPr lang="en-US" sz="1050" dirty="0">
              <a:latin typeface="Calibri" panose="020F0502020204030204" pitchFamily="34" charset="0"/>
              <a:cs typeface="Calibri" panose="020F0502020204030204" pitchFamily="34" charset="0"/>
            </a:endParaRPr>
          </a:p>
        </p:txBody>
      </p:sp>
      <p:pic>
        <p:nvPicPr>
          <p:cNvPr id="10" name="Picture 9"/>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823581" y="5875902"/>
            <a:ext cx="1062617" cy="779304"/>
          </a:xfrm>
          <a:prstGeom prst="rect">
            <a:avLst/>
          </a:prstGeom>
        </p:spPr>
      </p:pic>
    </p:spTree>
    <p:extLst>
      <p:ext uri="{BB962C8B-B14F-4D97-AF65-F5344CB8AC3E}">
        <p14:creationId xmlns:p14="http://schemas.microsoft.com/office/powerpoint/2010/main" val="255970290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hf hdr="0" ftr="0" dt="0"/>
  <p:txStyles>
    <p:titleStyle>
      <a:lvl1pPr algn="l" defTabSz="457200" rtl="0" eaLnBrk="1" latinLnBrk="0" hangingPunct="1">
        <a:spcBef>
          <a:spcPct val="0"/>
        </a:spcBef>
        <a:buNone/>
        <a:defRPr sz="3600"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00000"/>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accent2">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rgbClr val="000000"/>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accent2">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rgbClr val="000000"/>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ucpath.ucdavis.edu/training-resourc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4.png"/><Relationship Id="rId5" Type="http://schemas.openxmlformats.org/officeDocument/2006/relationships/hyperlink" Target="mailto:epasupport@ucdavis.edu" TargetMode="External"/><Relationship Id="rId4" Type="http://schemas.openxmlformats.org/officeDocument/2006/relationships/hyperlink" Target="https://ucpath.ucdavis.edu/training-resources"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hyperlink" Target="https://ucpath.ucdavis.edu/cutover-dates" TargetMode="Externa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0.png"/><Relationship Id="rId4" Type="http://schemas.openxmlformats.org/officeDocument/2006/relationships/hyperlink" Target="https://ucpath.ucdavis.edu/training-resources"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ucpath.ucdavis.edu/training-resources" TargetMode="Externa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1.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ucpath.ucdavis.edu/academic-resource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ucpath.ucdavis.edu/blog/academic-liaisons-prepare-academics-and-departments-ucpath"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notesSlide" Target="../notesSlides/notesSlide38.xml"/><Relationship Id="rId7" Type="http://schemas.openxmlformats.org/officeDocument/2006/relationships/hyperlink" Target="mailto:bnorthcutt@ucdavis.edu" TargetMode="External"/><Relationship Id="rId2"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hyperlink" Target="mailto:rawilbur@ucdavis.edu" TargetMode="External"/><Relationship Id="rId5" Type="http://schemas.openxmlformats.org/officeDocument/2006/relationships/hyperlink" Target="mailto:annfoley@ucdavis.edu" TargetMode="External"/><Relationship Id="rId4" Type="http://schemas.openxmlformats.org/officeDocument/2006/relationships/hyperlink" Target="mailto:ucpath@ucdavis.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05F3-867B-4047-AC2E-DC1E189A78F1}"/>
              </a:ext>
            </a:extLst>
          </p:cNvPr>
          <p:cNvSpPr>
            <a:spLocks noGrp="1"/>
          </p:cNvSpPr>
          <p:nvPr>
            <p:ph type="title"/>
          </p:nvPr>
        </p:nvSpPr>
        <p:spPr>
          <a:xfrm>
            <a:off x="671714" y="1029729"/>
            <a:ext cx="8596668" cy="1320800"/>
          </a:xfrm>
        </p:spPr>
        <p:txBody>
          <a:bodyPr/>
          <a:lstStyle/>
          <a:p>
            <a:r>
              <a:rPr lang="en-US" dirty="0"/>
              <a:t>Go-Live Countdown</a:t>
            </a:r>
          </a:p>
        </p:txBody>
      </p:sp>
      <p:sp>
        <p:nvSpPr>
          <p:cNvPr id="12" name="TextBox 11">
            <a:extLst>
              <a:ext uri="{FF2B5EF4-FFF2-40B4-BE49-F238E27FC236}">
                <a16:creationId xmlns:a16="http://schemas.microsoft.com/office/drawing/2014/main" id="{D8DC624A-B17C-2A4F-A807-D4B752571EAB}"/>
              </a:ext>
            </a:extLst>
          </p:cNvPr>
          <p:cNvSpPr txBox="1"/>
          <p:nvPr/>
        </p:nvSpPr>
        <p:spPr>
          <a:xfrm>
            <a:off x="3389023" y="2701838"/>
            <a:ext cx="1403718" cy="1569660"/>
          </a:xfrm>
          <a:prstGeom prst="rect">
            <a:avLst/>
          </a:prstGeom>
          <a:noFill/>
        </p:spPr>
        <p:txBody>
          <a:bodyPr wrap="none" rtlCol="0" anchor="ctr">
            <a:spAutoFit/>
          </a:bodyPr>
          <a:lstStyle/>
          <a:p>
            <a:pPr algn="ctr"/>
            <a:r>
              <a:rPr lang="en-US" sz="9600" b="1" dirty="0" smtClean="0">
                <a:solidFill>
                  <a:schemeClr val="bg1"/>
                </a:solidFill>
                <a:latin typeface="Proxima Nova" panose="02000506030000020004" pitchFamily="2" charset="0"/>
              </a:rPr>
              <a:t>10</a:t>
            </a:r>
            <a:endParaRPr lang="en-US" sz="9600" b="1" dirty="0">
              <a:solidFill>
                <a:schemeClr val="bg1"/>
              </a:solidFill>
              <a:latin typeface="Proxima Nova" panose="02000506030000020004" pitchFamily="2" charset="0"/>
            </a:endParaRPr>
          </a:p>
        </p:txBody>
      </p:sp>
      <p:grpSp>
        <p:nvGrpSpPr>
          <p:cNvPr id="4" name="Group 3"/>
          <p:cNvGrpSpPr/>
          <p:nvPr/>
        </p:nvGrpSpPr>
        <p:grpSpPr>
          <a:xfrm>
            <a:off x="3986784" y="2350529"/>
            <a:ext cx="3122270" cy="2828770"/>
            <a:chOff x="5266944" y="2350529"/>
            <a:chExt cx="3122270" cy="2828770"/>
          </a:xfrm>
        </p:grpSpPr>
        <p:sp>
          <p:nvSpPr>
            <p:cNvPr id="10" name="Rectangle 9">
              <a:extLst>
                <a:ext uri="{FF2B5EF4-FFF2-40B4-BE49-F238E27FC236}">
                  <a16:creationId xmlns:a16="http://schemas.microsoft.com/office/drawing/2014/main" id="{B52881CF-A57D-C245-808E-7CA38CF968B2}"/>
                </a:ext>
              </a:extLst>
            </p:cNvPr>
            <p:cNvSpPr/>
            <p:nvPr/>
          </p:nvSpPr>
          <p:spPr>
            <a:xfrm>
              <a:off x="5266944" y="2350529"/>
              <a:ext cx="3122270" cy="2828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6B34CF-EEF0-C74D-B6B5-E596C2D77825}"/>
                </a:ext>
              </a:extLst>
            </p:cNvPr>
            <p:cNvSpPr txBox="1"/>
            <p:nvPr/>
          </p:nvSpPr>
          <p:spPr>
            <a:xfrm>
              <a:off x="6019999" y="2701838"/>
              <a:ext cx="1553631" cy="1569660"/>
            </a:xfrm>
            <a:prstGeom prst="rect">
              <a:avLst/>
            </a:prstGeom>
            <a:noFill/>
          </p:spPr>
          <p:txBody>
            <a:bodyPr wrap="none" rtlCol="0" anchor="ctr">
              <a:spAutoFit/>
            </a:bodyPr>
            <a:lstStyle/>
            <a:p>
              <a:pPr algn="ctr"/>
              <a:r>
                <a:rPr lang="en-US" sz="9600" b="1" dirty="0" smtClean="0">
                  <a:solidFill>
                    <a:schemeClr val="bg1"/>
                  </a:solidFill>
                  <a:latin typeface="Proxima Nova" panose="02000506030000020004" pitchFamily="2" charset="0"/>
                </a:rPr>
                <a:t>41</a:t>
              </a:r>
              <a:endParaRPr lang="en-US" sz="9600" b="1" dirty="0">
                <a:solidFill>
                  <a:schemeClr val="bg1"/>
                </a:solidFill>
                <a:latin typeface="Proxima Nova" panose="02000506030000020004" pitchFamily="2" charset="0"/>
              </a:endParaRPr>
            </a:p>
          </p:txBody>
        </p:sp>
        <p:sp>
          <p:nvSpPr>
            <p:cNvPr id="17" name="TextBox 16">
              <a:extLst>
                <a:ext uri="{FF2B5EF4-FFF2-40B4-BE49-F238E27FC236}">
                  <a16:creationId xmlns:a16="http://schemas.microsoft.com/office/drawing/2014/main" id="{626C044F-DB3C-964C-B7D4-B1D9F2CB6EE8}"/>
                </a:ext>
              </a:extLst>
            </p:cNvPr>
            <p:cNvSpPr txBox="1"/>
            <p:nvPr/>
          </p:nvSpPr>
          <p:spPr>
            <a:xfrm>
              <a:off x="5423872" y="4332619"/>
              <a:ext cx="2672734" cy="523220"/>
            </a:xfrm>
            <a:prstGeom prst="rect">
              <a:avLst/>
            </a:prstGeom>
            <a:noFill/>
          </p:spPr>
          <p:txBody>
            <a:bodyPr wrap="square" rtlCol="0" anchor="ctr">
              <a:spAutoFit/>
            </a:bodyPr>
            <a:lstStyle/>
            <a:p>
              <a:pPr algn="ctr"/>
              <a:r>
                <a:rPr lang="en-US" sz="2800" b="1" dirty="0">
                  <a:solidFill>
                    <a:srgbClr val="00BCE7"/>
                  </a:solidFill>
                  <a:latin typeface="+mj-lt"/>
                </a:rPr>
                <a:t>DAYS</a:t>
              </a:r>
            </a:p>
          </p:txBody>
        </p:sp>
      </p:grpSp>
    </p:spTree>
    <p:custDataLst>
      <p:tags r:id="rId1"/>
    </p:custDataLst>
    <p:extLst>
      <p:ext uri="{BB962C8B-B14F-4D97-AF65-F5344CB8AC3E}">
        <p14:creationId xmlns:p14="http://schemas.microsoft.com/office/powerpoint/2010/main" val="946988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2"/>
          <a:stretch>
            <a:fillRect/>
          </a:stretch>
        </p:blipFill>
        <p:spPr>
          <a:xfrm>
            <a:off x="1905" y="0"/>
            <a:ext cx="12252960" cy="6858000"/>
          </a:xfrm>
          <a:prstGeom prst="rect">
            <a:avLst/>
          </a:prstGeom>
        </p:spPr>
      </p:pic>
    </p:spTree>
    <p:extLst>
      <p:ext uri="{BB962C8B-B14F-4D97-AF65-F5344CB8AC3E}">
        <p14:creationId xmlns:p14="http://schemas.microsoft.com/office/powerpoint/2010/main" val="1690412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85" y="410575"/>
            <a:ext cx="8596668" cy="675781"/>
          </a:xfrm>
        </p:spPr>
        <p:txBody>
          <a:bodyPr>
            <a:noAutofit/>
          </a:bodyPr>
          <a:lstStyle/>
          <a:p>
            <a:r>
              <a:rPr lang="en-US" sz="4800" dirty="0"/>
              <a:t>TAM Overview</a:t>
            </a:r>
          </a:p>
        </p:txBody>
      </p:sp>
      <p:sp>
        <p:nvSpPr>
          <p:cNvPr id="3" name="Content Placeholder 2"/>
          <p:cNvSpPr>
            <a:spLocks noGrp="1"/>
          </p:cNvSpPr>
          <p:nvPr>
            <p:ph idx="1"/>
          </p:nvPr>
        </p:nvSpPr>
        <p:spPr>
          <a:xfrm>
            <a:off x="222285" y="1257806"/>
            <a:ext cx="5242325" cy="1529556"/>
          </a:xfrm>
        </p:spPr>
        <p:txBody>
          <a:bodyPr>
            <a:normAutofit/>
          </a:bodyPr>
          <a:lstStyle/>
          <a:p>
            <a:pPr marL="0" lvl="0" indent="0">
              <a:buNone/>
            </a:pPr>
            <a:r>
              <a:rPr lang="en-US" sz="2400" dirty="0">
                <a:solidFill>
                  <a:schemeClr val="tx1"/>
                </a:solidFill>
              </a:rPr>
              <a:t>Candidates can </a:t>
            </a:r>
            <a:r>
              <a:rPr lang="en-US" sz="2400" dirty="0" smtClean="0">
                <a:solidFill>
                  <a:schemeClr val="tx1"/>
                </a:solidFill>
              </a:rPr>
              <a:t>view                                  all </a:t>
            </a:r>
            <a:r>
              <a:rPr lang="en-US" sz="2400" dirty="0">
                <a:solidFill>
                  <a:schemeClr val="tx1"/>
                </a:solidFill>
              </a:rPr>
              <a:t>UC Davis </a:t>
            </a:r>
            <a:r>
              <a:rPr lang="en-US" sz="2400" dirty="0" smtClean="0">
                <a:solidFill>
                  <a:schemeClr val="tx1"/>
                </a:solidFill>
              </a:rPr>
              <a:t>jobs on </a:t>
            </a:r>
            <a:r>
              <a:rPr lang="en-US" sz="2400" dirty="0">
                <a:solidFill>
                  <a:schemeClr val="tx1"/>
                </a:solidFill>
              </a:rPr>
              <a:t>the HR website</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3712"/>
          <a:stretch/>
        </p:blipFill>
        <p:spPr bwMode="auto">
          <a:xfrm>
            <a:off x="4092299" y="3407220"/>
            <a:ext cx="8099701"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7450" b="18560"/>
          <a:stretch/>
        </p:blipFill>
        <p:spPr>
          <a:xfrm>
            <a:off x="6112675" y="0"/>
            <a:ext cx="6079325" cy="3383280"/>
          </a:xfrm>
          <a:prstGeom prst="rect">
            <a:avLst/>
          </a:prstGeom>
        </p:spPr>
      </p:pic>
      <p:sp>
        <p:nvSpPr>
          <p:cNvPr id="5" name="Rectangle 4"/>
          <p:cNvSpPr/>
          <p:nvPr/>
        </p:nvSpPr>
        <p:spPr>
          <a:xfrm>
            <a:off x="222285" y="3309059"/>
            <a:ext cx="3511296" cy="2436564"/>
          </a:xfrm>
          <a:prstGeom prst="rect">
            <a:avLst/>
          </a:prstGeom>
        </p:spPr>
        <p:txBody>
          <a:bodyPr wrap="square">
            <a:spAutoFit/>
          </a:bodyPr>
          <a:lstStyle/>
          <a:p>
            <a:pPr defTabSz="457200">
              <a:spcBef>
                <a:spcPts val="1000"/>
              </a:spcBef>
              <a:buClr>
                <a:schemeClr val="accent1"/>
              </a:buClr>
              <a:buSzPct val="80000"/>
            </a:pPr>
            <a:r>
              <a:rPr lang="en-US" sz="2400" dirty="0">
                <a:latin typeface="Calibri" panose="020F0502020204030204" pitchFamily="34" charset="0"/>
                <a:cs typeface="Calibri" panose="020F0502020204030204" pitchFamily="34" charset="0"/>
              </a:rPr>
              <a:t>Applications are submitted </a:t>
            </a:r>
            <a:r>
              <a:rPr lang="en-US" sz="2400" dirty="0" smtClean="0">
                <a:latin typeface="Calibri" panose="020F0502020204030204" pitchFamily="34" charset="0"/>
                <a:cs typeface="Calibri" panose="020F0502020204030204" pitchFamily="34" charset="0"/>
              </a:rPr>
              <a:t>through Davis Campus </a:t>
            </a:r>
            <a:r>
              <a:rPr lang="en-US" sz="2400" b="1" dirty="0" smtClean="0">
                <a:latin typeface="Calibri" panose="020F0502020204030204" pitchFamily="34" charset="0"/>
                <a:cs typeface="Calibri" panose="020F0502020204030204" pitchFamily="34" charset="0"/>
              </a:rPr>
              <a:t>OR</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UC Davis Health TAM Candidate </a:t>
            </a:r>
            <a:r>
              <a:rPr lang="en-US" sz="2400" dirty="0" smtClean="0">
                <a:latin typeface="Calibri" panose="020F0502020204030204" pitchFamily="34" charset="0"/>
                <a:cs typeface="Calibri" panose="020F0502020204030204" pitchFamily="34" charset="0"/>
              </a:rPr>
              <a:t>Gateway.</a:t>
            </a:r>
          </a:p>
          <a:p>
            <a:pPr marL="342900" indent="-342900" defTabSz="457200">
              <a:spcBef>
                <a:spcPts val="1000"/>
              </a:spcBef>
              <a:buClr>
                <a:schemeClr val="accent1"/>
              </a:buClr>
              <a:buSzPct val="800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Depends on location of position</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6431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404715"/>
            <a:ext cx="8596668" cy="825197"/>
          </a:xfrm>
        </p:spPr>
        <p:txBody>
          <a:bodyPr>
            <a:normAutofit/>
          </a:bodyPr>
          <a:lstStyle/>
          <a:p>
            <a:r>
              <a:rPr lang="en-US" sz="4800" dirty="0"/>
              <a:t>Benefits of TAM</a:t>
            </a:r>
          </a:p>
        </p:txBody>
      </p:sp>
      <p:sp>
        <p:nvSpPr>
          <p:cNvPr id="3" name="Content Placeholder 2"/>
          <p:cNvSpPr>
            <a:spLocks noGrp="1"/>
          </p:cNvSpPr>
          <p:nvPr>
            <p:ph idx="1"/>
          </p:nvPr>
        </p:nvSpPr>
        <p:spPr>
          <a:xfrm>
            <a:off x="671714" y="1372787"/>
            <a:ext cx="10262986" cy="5003075"/>
          </a:xfrm>
        </p:spPr>
        <p:txBody>
          <a:bodyPr>
            <a:noAutofit/>
          </a:bodyPr>
          <a:lstStyle/>
          <a:p>
            <a:pPr marL="0" indent="0">
              <a:spcBef>
                <a:spcPts val="600"/>
              </a:spcBef>
              <a:buNone/>
            </a:pPr>
            <a:r>
              <a:rPr lang="en-US" sz="2600" b="1" dirty="0">
                <a:solidFill>
                  <a:schemeClr val="tx1"/>
                </a:solidFill>
              </a:rPr>
              <a:t>Applicant</a:t>
            </a:r>
          </a:p>
          <a:p>
            <a:pPr lvl="1">
              <a:spcBef>
                <a:spcPts val="600"/>
              </a:spcBef>
              <a:buFont typeface="Arial" panose="020B0604020202020204" pitchFamily="34" charset="0"/>
              <a:buChar char="•"/>
            </a:pPr>
            <a:r>
              <a:rPr lang="en-US" sz="2400" dirty="0" smtClean="0">
                <a:solidFill>
                  <a:schemeClr val="tx1"/>
                </a:solidFill>
              </a:rPr>
              <a:t>Resume parsing simplifies application process</a:t>
            </a:r>
          </a:p>
          <a:p>
            <a:pPr lvl="1">
              <a:spcBef>
                <a:spcPts val="600"/>
              </a:spcBef>
              <a:spcAft>
                <a:spcPts val="1800"/>
              </a:spcAft>
              <a:buFont typeface="Arial" panose="020B0604020202020204" pitchFamily="34" charset="0"/>
              <a:buChar char="•"/>
            </a:pPr>
            <a:r>
              <a:rPr lang="en-US" sz="2400" dirty="0" smtClean="0">
                <a:solidFill>
                  <a:schemeClr val="tx1"/>
                </a:solidFill>
              </a:rPr>
              <a:t>Updates </a:t>
            </a:r>
            <a:r>
              <a:rPr lang="en-US" sz="2400" dirty="0">
                <a:solidFill>
                  <a:schemeClr val="tx1"/>
                </a:solidFill>
              </a:rPr>
              <a:t>on application status </a:t>
            </a:r>
            <a:r>
              <a:rPr lang="en-US" sz="2400" dirty="0" smtClean="0">
                <a:solidFill>
                  <a:schemeClr val="tx1"/>
                </a:solidFill>
              </a:rPr>
              <a:t>provided through </a:t>
            </a:r>
            <a:r>
              <a:rPr lang="en-US" sz="2400" dirty="0">
                <a:solidFill>
                  <a:schemeClr val="tx1"/>
                </a:solidFill>
              </a:rPr>
              <a:t>the candidate gateway and by email</a:t>
            </a:r>
          </a:p>
          <a:p>
            <a:pPr marL="0" indent="0">
              <a:spcBef>
                <a:spcPts val="600"/>
              </a:spcBef>
              <a:buNone/>
            </a:pPr>
            <a:r>
              <a:rPr lang="en-US" sz="2600" b="1" dirty="0">
                <a:solidFill>
                  <a:schemeClr val="tx1"/>
                </a:solidFill>
              </a:rPr>
              <a:t>Hiring Manager</a:t>
            </a:r>
          </a:p>
          <a:p>
            <a:pPr lvl="1">
              <a:spcBef>
                <a:spcPts val="600"/>
              </a:spcBef>
              <a:buFont typeface="Arial" panose="020B0604020202020204" pitchFamily="34" charset="0"/>
              <a:buChar char="•"/>
            </a:pPr>
            <a:r>
              <a:rPr lang="en-US" sz="2400" dirty="0">
                <a:solidFill>
                  <a:schemeClr val="tx1"/>
                </a:solidFill>
              </a:rPr>
              <a:t>At-a-glance manager dashboard</a:t>
            </a:r>
          </a:p>
          <a:p>
            <a:pPr lvl="1">
              <a:spcBef>
                <a:spcPts val="600"/>
              </a:spcBef>
              <a:spcAft>
                <a:spcPts val="1800"/>
              </a:spcAft>
              <a:buFont typeface="Arial" panose="020B0604020202020204" pitchFamily="34" charset="0"/>
              <a:buChar char="•"/>
            </a:pPr>
            <a:r>
              <a:rPr lang="en-US" sz="2400" dirty="0">
                <a:solidFill>
                  <a:schemeClr val="tx1"/>
                </a:solidFill>
              </a:rPr>
              <a:t>Receive twice-daily </a:t>
            </a:r>
            <a:r>
              <a:rPr lang="en-US" sz="2400" dirty="0" smtClean="0">
                <a:solidFill>
                  <a:schemeClr val="tx1"/>
                </a:solidFill>
              </a:rPr>
              <a:t>email update </a:t>
            </a:r>
            <a:r>
              <a:rPr lang="en-US" sz="2400" dirty="0">
                <a:solidFill>
                  <a:schemeClr val="tx1"/>
                </a:solidFill>
              </a:rPr>
              <a:t>on recruitment </a:t>
            </a:r>
            <a:r>
              <a:rPr lang="en-US" sz="2400" dirty="0" smtClean="0">
                <a:solidFill>
                  <a:schemeClr val="tx1"/>
                </a:solidFill>
              </a:rPr>
              <a:t>status</a:t>
            </a:r>
            <a:endParaRPr lang="en-US" sz="2400" dirty="0">
              <a:solidFill>
                <a:schemeClr val="tx1"/>
              </a:solidFill>
            </a:endParaRPr>
          </a:p>
          <a:p>
            <a:pPr marL="0" indent="0">
              <a:spcBef>
                <a:spcPts val="600"/>
              </a:spcBef>
              <a:buNone/>
            </a:pPr>
            <a:r>
              <a:rPr lang="en-US" sz="2600" b="1" dirty="0">
                <a:solidFill>
                  <a:schemeClr val="tx1"/>
                </a:solidFill>
              </a:rPr>
              <a:t>Recruiter</a:t>
            </a:r>
          </a:p>
          <a:p>
            <a:pPr lvl="1">
              <a:spcBef>
                <a:spcPts val="600"/>
              </a:spcBef>
              <a:buFont typeface="Arial" panose="020B0604020202020204" pitchFamily="34" charset="0"/>
              <a:buChar char="•"/>
            </a:pPr>
            <a:r>
              <a:rPr lang="en-US" sz="2400" dirty="0">
                <a:solidFill>
                  <a:schemeClr val="tx1"/>
                </a:solidFill>
              </a:rPr>
              <a:t>Ability to source “alternate” candidates for future recruitments</a:t>
            </a:r>
          </a:p>
          <a:p>
            <a:pPr lvl="1">
              <a:spcBef>
                <a:spcPts val="600"/>
              </a:spcBef>
              <a:buFont typeface="Arial" panose="020B0604020202020204" pitchFamily="34" charset="0"/>
              <a:buChar char="•"/>
            </a:pPr>
            <a:r>
              <a:rPr lang="en-US" sz="2400" dirty="0">
                <a:solidFill>
                  <a:schemeClr val="tx1"/>
                </a:solidFill>
              </a:rPr>
              <a:t>At-a-glance recruiter dashboard</a:t>
            </a:r>
          </a:p>
        </p:txBody>
      </p:sp>
    </p:spTree>
    <p:extLst>
      <p:ext uri="{BB962C8B-B14F-4D97-AF65-F5344CB8AC3E}">
        <p14:creationId xmlns:p14="http://schemas.microsoft.com/office/powerpoint/2010/main" val="878954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33" y="167855"/>
            <a:ext cx="8596668" cy="765998"/>
          </a:xfrm>
        </p:spPr>
        <p:txBody>
          <a:bodyPr>
            <a:normAutofit/>
          </a:bodyPr>
          <a:lstStyle/>
          <a:p>
            <a:r>
              <a:rPr lang="en-US" dirty="0" smtClean="0"/>
              <a:t>What’s Changing</a:t>
            </a:r>
            <a:endParaRPr lang="en-US" dirty="0"/>
          </a:p>
        </p:txBody>
      </p:sp>
      <p:sp>
        <p:nvSpPr>
          <p:cNvPr id="3" name="Rectangle 2"/>
          <p:cNvSpPr/>
          <p:nvPr/>
        </p:nvSpPr>
        <p:spPr>
          <a:xfrm>
            <a:off x="8620125" y="-228600"/>
            <a:ext cx="3848100" cy="7277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nvPr>
        </p:nvGraphicFramePr>
        <p:xfrm>
          <a:off x="0" y="988291"/>
          <a:ext cx="12468225" cy="6730552"/>
        </p:xfrm>
        <a:graphic>
          <a:graphicData uri="http://schemas.openxmlformats.org/drawingml/2006/table">
            <a:tbl>
              <a:tblPr/>
              <a:tblGrid>
                <a:gridCol w="2874797">
                  <a:extLst>
                    <a:ext uri="{9D8B030D-6E8A-4147-A177-3AD203B41FA5}">
                      <a16:colId xmlns:a16="http://schemas.microsoft.com/office/drawing/2014/main" val="2312031987"/>
                    </a:ext>
                  </a:extLst>
                </a:gridCol>
                <a:gridCol w="3776260">
                  <a:extLst>
                    <a:ext uri="{9D8B030D-6E8A-4147-A177-3AD203B41FA5}">
                      <a16:colId xmlns:a16="http://schemas.microsoft.com/office/drawing/2014/main" val="3696004171"/>
                    </a:ext>
                  </a:extLst>
                </a:gridCol>
                <a:gridCol w="5817168">
                  <a:extLst>
                    <a:ext uri="{9D8B030D-6E8A-4147-A177-3AD203B41FA5}">
                      <a16:colId xmlns:a16="http://schemas.microsoft.com/office/drawing/2014/main" val="631766501"/>
                    </a:ext>
                  </a:extLst>
                </a:gridCol>
              </a:tblGrid>
              <a:tr h="858152">
                <a:tc>
                  <a:txBody>
                    <a:bodyPr/>
                    <a:lstStyle/>
                    <a:p>
                      <a:pPr algn="l" fontAlgn="ctr"/>
                      <a:endParaRPr lang="en-US" sz="1800" b="1" i="1" u="none" strike="noStrike" dirty="0">
                        <a:solidFill>
                          <a:schemeClr val="bg1"/>
                        </a:solidFill>
                        <a:effectLst/>
                        <a:latin typeface="Calibri" panose="020F0502020204030204" pitchFamily="34" charset="0"/>
                      </a:endParaRPr>
                    </a:p>
                  </a:txBody>
                  <a:tcPr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fontAlgn="b"/>
                      <a:r>
                        <a:rPr lang="en-US" sz="2800" b="1" i="0" u="none" strike="noStrike" dirty="0">
                          <a:solidFill>
                            <a:schemeClr val="bg1"/>
                          </a:solidFill>
                          <a:effectLst/>
                          <a:latin typeface="Calibri" panose="020F0502020204030204" pitchFamily="34" charset="0"/>
                        </a:rPr>
                        <a:t>Current Process</a:t>
                      </a:r>
                    </a:p>
                  </a:txBody>
                  <a:tcPr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457200" rtl="0" eaLnBrk="1" fontAlgn="b" latinLnBrk="0" hangingPunct="1"/>
                      <a:r>
                        <a:rPr lang="en-US" sz="2800" b="1" i="0" u="none" strike="noStrike" kern="1200" dirty="0">
                          <a:solidFill>
                            <a:schemeClr val="bg1"/>
                          </a:solidFill>
                          <a:effectLst/>
                          <a:latin typeface="Calibri" panose="020F0502020204030204" pitchFamily="34" charset="0"/>
                          <a:ea typeface="+mn-ea"/>
                          <a:cs typeface="+mn-cs"/>
                        </a:rPr>
                        <a:t>Future Process</a:t>
                      </a:r>
                    </a:p>
                  </a:txBody>
                  <a:tcPr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895492783"/>
                  </a:ext>
                </a:extLst>
              </a:tr>
              <a:tr h="916540">
                <a:tc>
                  <a:txBody>
                    <a:bodyPr/>
                    <a:lstStyle/>
                    <a:p>
                      <a:pPr algn="l" fontAlgn="ctr"/>
                      <a:r>
                        <a:rPr lang="en-US" sz="1800" b="1" i="0" u="none" strike="noStrike" dirty="0">
                          <a:solidFill>
                            <a:srgbClr val="000000"/>
                          </a:solidFill>
                          <a:effectLst/>
                          <a:latin typeface="Calibri" panose="020F0502020204030204" pitchFamily="34" charset="0"/>
                        </a:rPr>
                        <a:t>Position and</a:t>
                      </a:r>
                      <a:r>
                        <a:rPr lang="en-US" sz="1800" b="1" i="0" u="none" strike="noStrike" baseline="0" dirty="0">
                          <a:solidFill>
                            <a:srgbClr val="000000"/>
                          </a:solidFill>
                          <a:effectLst/>
                          <a:latin typeface="Calibri" panose="020F0502020204030204" pitchFamily="34" charset="0"/>
                        </a:rPr>
                        <a:t> Requisition</a:t>
                      </a:r>
                      <a:endParaRPr lang="en-US" sz="1800" b="1" i="0" u="none" strike="noStrike" dirty="0">
                        <a:solidFill>
                          <a:srgbClr val="000000"/>
                        </a:solidFill>
                        <a:effectLst/>
                        <a:latin typeface="Calibri" panose="020F0502020204030204" pitchFamily="34" charset="0"/>
                      </a:endParaRPr>
                    </a:p>
                  </a:txBody>
                  <a:tcPr marL="274320"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lvl="0" indent="-119062" algn="ctr" defTabSz="457200" rtl="0" eaLnBrk="1" fontAlgn="b" latinLnBrk="0" hangingPunct="1"/>
                      <a:r>
                        <a:rPr lang="en-US" sz="1800" b="0" i="0" u="none" strike="noStrike" kern="1200" dirty="0">
                          <a:solidFill>
                            <a:schemeClr val="tx1"/>
                          </a:solidFill>
                          <a:effectLst/>
                          <a:latin typeface="Calibri" panose="020F0502020204030204" pitchFamily="34" charset="0"/>
                          <a:ea typeface="+mn-ea"/>
                          <a:cs typeface="+mn-cs"/>
                        </a:rPr>
                        <a:t>Workflows for Position Request and Job Requisition are together</a:t>
                      </a:r>
                    </a:p>
                  </a:txBody>
                  <a:tcPr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119062" algn="ctr" fontAlgn="b"/>
                      <a:r>
                        <a:rPr lang="en-US" sz="1800" b="0" i="0" u="none" strike="noStrike" dirty="0">
                          <a:solidFill>
                            <a:schemeClr val="tx1"/>
                          </a:solidFill>
                          <a:effectLst/>
                          <a:latin typeface="Calibri" panose="020F0502020204030204" pitchFamily="34" charset="0"/>
                        </a:rPr>
                        <a:t>Position</a:t>
                      </a:r>
                      <a:r>
                        <a:rPr lang="en-US" sz="1800" b="0" i="0" u="none" strike="noStrike" baseline="0" dirty="0">
                          <a:solidFill>
                            <a:schemeClr val="tx1"/>
                          </a:solidFill>
                          <a:effectLst/>
                          <a:latin typeface="Calibri" panose="020F0502020204030204" pitchFamily="34" charset="0"/>
                        </a:rPr>
                        <a:t> Request precedes the TAM Job </a:t>
                      </a:r>
                      <a:r>
                        <a:rPr lang="en-US" sz="1800" b="0" i="0" u="none" strike="noStrike" baseline="0" dirty="0" smtClean="0">
                          <a:solidFill>
                            <a:schemeClr val="tx1"/>
                          </a:solidFill>
                          <a:effectLst/>
                          <a:latin typeface="Calibri" panose="020F0502020204030204" pitchFamily="34" charset="0"/>
                        </a:rPr>
                        <a:t>Opening </a:t>
                      </a:r>
                    </a:p>
                    <a:p>
                      <a:pPr marL="0" lvl="0" indent="-119062" algn="ctr" fontAlgn="b"/>
                      <a:r>
                        <a:rPr lang="en-US" sz="1800" b="0" i="0" u="none" strike="noStrike" baseline="0" dirty="0" smtClean="0">
                          <a:solidFill>
                            <a:schemeClr val="tx1"/>
                          </a:solidFill>
                          <a:effectLst/>
                          <a:latin typeface="Calibri" panose="020F0502020204030204" pitchFamily="34" charset="0"/>
                        </a:rPr>
                        <a:t>Both will be requested with a single </a:t>
                      </a:r>
                      <a:r>
                        <a:rPr lang="en-US" sz="1800" b="0" i="0" u="none" strike="noStrike" baseline="0" dirty="0" err="1" smtClean="0">
                          <a:solidFill>
                            <a:schemeClr val="tx1"/>
                          </a:solidFill>
                          <a:effectLst/>
                          <a:latin typeface="Calibri" panose="020F0502020204030204" pitchFamily="34" charset="0"/>
                        </a:rPr>
                        <a:t>AggieService</a:t>
                      </a:r>
                      <a:r>
                        <a:rPr lang="en-US" sz="1800" b="0" i="0" u="none" strike="noStrike" baseline="0" dirty="0" smtClean="0">
                          <a:solidFill>
                            <a:schemeClr val="tx1"/>
                          </a:solidFill>
                          <a:effectLst/>
                          <a:latin typeface="Calibri" panose="020F0502020204030204" pitchFamily="34" charset="0"/>
                        </a:rPr>
                        <a:t> request</a:t>
                      </a:r>
                      <a:endParaRPr lang="en-US" sz="1800" b="0" i="0" u="none" strike="noStrike" dirty="0">
                        <a:solidFill>
                          <a:schemeClr val="tx1"/>
                        </a:solidFill>
                        <a:effectLst/>
                        <a:latin typeface="Calibri" panose="020F0502020204030204" pitchFamily="34" charset="0"/>
                      </a:endParaRPr>
                    </a:p>
                  </a:txBody>
                  <a:tcPr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8979572"/>
                  </a:ext>
                </a:extLst>
              </a:tr>
              <a:tr h="683425">
                <a:tc>
                  <a:txBody>
                    <a:bodyPr/>
                    <a:lstStyle/>
                    <a:p>
                      <a:pPr algn="l" fontAlgn="ctr"/>
                      <a:r>
                        <a:rPr lang="en-US" sz="1800" b="1" i="0" u="none" strike="noStrike" dirty="0">
                          <a:solidFill>
                            <a:srgbClr val="000000"/>
                          </a:solidFill>
                          <a:effectLst/>
                          <a:latin typeface="Calibri" panose="020F0502020204030204" pitchFamily="34" charset="0"/>
                        </a:rPr>
                        <a:t>Applicant Tracking</a:t>
                      </a:r>
                    </a:p>
                  </a:txBody>
                  <a:tcPr marL="274320"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lvl="0" indent="-119062" algn="ctr" defTabSz="457200" rtl="0" eaLnBrk="1" fontAlgn="b" latinLnBrk="0" hangingPunct="1"/>
                      <a:r>
                        <a:rPr lang="en-US" sz="1800" b="0" i="0" u="none" strike="noStrike" kern="1200" dirty="0">
                          <a:solidFill>
                            <a:schemeClr val="tx1"/>
                          </a:solidFill>
                          <a:effectLst/>
                          <a:latin typeface="Calibri" panose="020F0502020204030204" pitchFamily="34" charset="0"/>
                          <a:ea typeface="+mn-ea"/>
                          <a:cs typeface="+mn-cs"/>
                        </a:rPr>
                        <a:t>View one applicant </a:t>
                      </a:r>
                      <a:r>
                        <a:rPr lang="en-US" sz="1800" b="0" i="0" u="none" strike="noStrike" kern="1200" dirty="0" smtClean="0">
                          <a:solidFill>
                            <a:schemeClr val="tx1"/>
                          </a:solidFill>
                          <a:effectLst/>
                          <a:latin typeface="Calibri" panose="020F0502020204030204" pitchFamily="34" charset="0"/>
                          <a:ea typeface="+mn-ea"/>
                          <a:cs typeface="+mn-cs"/>
                        </a:rPr>
                        <a:t>at a </a:t>
                      </a:r>
                      <a:r>
                        <a:rPr lang="en-US" sz="1800" b="0" i="0" u="none" strike="noStrike" kern="1200" dirty="0">
                          <a:solidFill>
                            <a:schemeClr val="tx1"/>
                          </a:solidFill>
                          <a:effectLst/>
                          <a:latin typeface="Calibri" panose="020F0502020204030204" pitchFamily="34" charset="0"/>
                          <a:ea typeface="+mn-ea"/>
                          <a:cs typeface="+mn-cs"/>
                        </a:rPr>
                        <a:t>time</a:t>
                      </a:r>
                    </a:p>
                  </a:txBody>
                  <a:tcPr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119062" algn="ctr" defTabSz="457200" rtl="0" eaLnBrk="1" fontAlgn="b" latinLnBrk="0" hangingPunct="1"/>
                      <a:r>
                        <a:rPr lang="en-US" sz="1800" b="0" i="0" u="none" strike="noStrike" kern="1200" dirty="0">
                          <a:solidFill>
                            <a:schemeClr val="tx1"/>
                          </a:solidFill>
                          <a:effectLst/>
                          <a:latin typeface="Calibri" panose="020F0502020204030204" pitchFamily="34" charset="0"/>
                          <a:ea typeface="+mn-ea"/>
                          <a:cs typeface="+mn-cs"/>
                        </a:rPr>
                        <a:t>At-a-glance dashboards for recruiters and </a:t>
                      </a:r>
                      <a:r>
                        <a:rPr lang="en-US" sz="1800" b="0" i="0" u="none" strike="noStrike" kern="1200" dirty="0" smtClean="0">
                          <a:solidFill>
                            <a:schemeClr val="tx1"/>
                          </a:solidFill>
                          <a:effectLst/>
                          <a:latin typeface="Calibri" panose="020F0502020204030204" pitchFamily="34" charset="0"/>
                          <a:ea typeface="+mn-ea"/>
                          <a:cs typeface="+mn-cs"/>
                        </a:rPr>
                        <a:t>managers in TAM</a:t>
                      </a:r>
                      <a:endParaRPr lang="en-US" sz="1800" b="0" i="0" u="none" strike="noStrike" kern="1200" dirty="0">
                        <a:solidFill>
                          <a:schemeClr val="tx1"/>
                        </a:solidFill>
                        <a:effectLst/>
                        <a:latin typeface="Calibri" panose="020F0502020204030204" pitchFamily="34" charset="0"/>
                        <a:ea typeface="+mn-ea"/>
                        <a:cs typeface="+mn-cs"/>
                      </a:endParaRPr>
                    </a:p>
                  </a:txBody>
                  <a:tcPr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563337">
                <a:tc>
                  <a:txBody>
                    <a:bodyPr/>
                    <a:lstStyle/>
                    <a:p>
                      <a:pPr algn="l" fontAlgn="ctr"/>
                      <a:r>
                        <a:rPr lang="en-US" sz="1800" b="1" i="0" u="none" strike="noStrike" dirty="0">
                          <a:solidFill>
                            <a:srgbClr val="000000"/>
                          </a:solidFill>
                          <a:effectLst/>
                          <a:latin typeface="Calibri" panose="020F0502020204030204" pitchFamily="34" charset="0"/>
                        </a:rPr>
                        <a:t>Scheduling Interviews</a:t>
                      </a:r>
                    </a:p>
                  </a:txBody>
                  <a:tcPr marL="274320"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lvl="0" indent="-119062" algn="ctr" defTabSz="457200" rtl="0" eaLnBrk="1" fontAlgn="b" latinLnBrk="0" hangingPunct="1"/>
                      <a:r>
                        <a:rPr lang="en-US" sz="1800" b="0" i="0" u="none" strike="noStrike" kern="1200" dirty="0">
                          <a:solidFill>
                            <a:schemeClr val="tx1"/>
                          </a:solidFill>
                          <a:effectLst/>
                          <a:latin typeface="Calibri" panose="020F0502020204030204" pitchFamily="34" charset="0"/>
                          <a:ea typeface="+mn-ea"/>
                          <a:cs typeface="+mn-cs"/>
                        </a:rPr>
                        <a:t>Outside of system</a:t>
                      </a:r>
                    </a:p>
                  </a:txBody>
                  <a:tcPr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119062" algn="ctr" defTabSz="457200" rtl="0" eaLnBrk="1" fontAlgn="b" latinLnBrk="0" hangingPunct="1"/>
                      <a:r>
                        <a:rPr lang="en-US" sz="1800" b="0" i="0" u="none" strike="noStrike" kern="1200" dirty="0">
                          <a:solidFill>
                            <a:schemeClr val="tx1"/>
                          </a:solidFill>
                          <a:effectLst/>
                          <a:latin typeface="Calibri" panose="020F0502020204030204" pitchFamily="34" charset="0"/>
                          <a:ea typeface="+mn-ea"/>
                          <a:cs typeface="+mn-cs"/>
                        </a:rPr>
                        <a:t>You may continue using your current </a:t>
                      </a:r>
                      <a:r>
                        <a:rPr lang="en-US" sz="1800" b="0" i="0" u="none" strike="noStrike" kern="1200" dirty="0" smtClean="0">
                          <a:solidFill>
                            <a:schemeClr val="tx1"/>
                          </a:solidFill>
                          <a:effectLst/>
                          <a:latin typeface="Calibri" panose="020F0502020204030204" pitchFamily="34" charset="0"/>
                          <a:ea typeface="+mn-ea"/>
                          <a:cs typeface="+mn-cs"/>
                        </a:rPr>
                        <a:t>scheduling practice</a:t>
                      </a:r>
                    </a:p>
                    <a:p>
                      <a:pPr marL="0" lvl="0" indent="-119062" algn="ctr" defTabSz="457200" rtl="0" eaLnBrk="1" fontAlgn="b" latinLnBrk="0" hangingPunct="1"/>
                      <a:r>
                        <a:rPr lang="en-US" sz="1800" b="0" i="0" u="none" strike="noStrike" kern="1200" dirty="0" smtClean="0">
                          <a:solidFill>
                            <a:schemeClr val="tx1"/>
                          </a:solidFill>
                          <a:effectLst/>
                          <a:latin typeface="Calibri" panose="020F0502020204030204" pitchFamily="34" charset="0"/>
                          <a:ea typeface="+mn-ea"/>
                          <a:cs typeface="+mn-cs"/>
                        </a:rPr>
                        <a:t>(Summary interview results are entered in TAM)</a:t>
                      </a:r>
                      <a:endParaRPr lang="en-US" sz="1800" b="0" i="0" u="none" strike="noStrike" kern="1200" dirty="0">
                        <a:solidFill>
                          <a:schemeClr val="tx1"/>
                        </a:solidFill>
                        <a:effectLst/>
                        <a:latin typeface="Calibri" panose="020F0502020204030204" pitchFamily="34" charset="0"/>
                        <a:ea typeface="+mn-ea"/>
                        <a:cs typeface="+mn-cs"/>
                      </a:endParaRPr>
                    </a:p>
                  </a:txBody>
                  <a:tcPr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76145">
                <a:tc>
                  <a:txBody>
                    <a:bodyPr/>
                    <a:lstStyle/>
                    <a:p>
                      <a:pPr algn="l" fontAlgn="ctr"/>
                      <a:r>
                        <a:rPr lang="en-US" sz="1800" b="1" i="0" u="none" strike="noStrike" dirty="0">
                          <a:solidFill>
                            <a:srgbClr val="000000"/>
                          </a:solidFill>
                          <a:effectLst/>
                          <a:latin typeface="Calibri" panose="020F0502020204030204" pitchFamily="34" charset="0"/>
                        </a:rPr>
                        <a:t>Conditional Offer Letters</a:t>
                      </a:r>
                    </a:p>
                  </a:txBody>
                  <a:tcPr marL="274320"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lvl="0" indent="-119062" algn="ctr" defTabSz="457200" rtl="0" eaLnBrk="1" fontAlgn="b" latinLnBrk="0" hangingPunct="1"/>
                      <a:r>
                        <a:rPr lang="en-US" sz="1800" b="0" i="0" u="none" strike="noStrike" kern="1200" dirty="0">
                          <a:solidFill>
                            <a:schemeClr val="tx1"/>
                          </a:solidFill>
                          <a:effectLst/>
                          <a:latin typeface="Calibri" panose="020F0502020204030204" pitchFamily="34" charset="0"/>
                          <a:ea typeface="+mn-ea"/>
                          <a:cs typeface="+mn-cs"/>
                        </a:rPr>
                        <a:t>Outside of system</a:t>
                      </a:r>
                    </a:p>
                  </a:txBody>
                  <a:tcPr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119062" algn="ctr"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800" b="1" i="0" u="none" strike="noStrike" kern="1200" dirty="0">
                          <a:solidFill>
                            <a:schemeClr val="tx1"/>
                          </a:solidFill>
                          <a:effectLst/>
                          <a:latin typeface="Calibri" panose="020F0502020204030204" pitchFamily="34" charset="0"/>
                          <a:ea typeface="+mn-ea"/>
                          <a:cs typeface="+mn-cs"/>
                        </a:rPr>
                        <a:t>Verbal offers </a:t>
                      </a:r>
                      <a:r>
                        <a:rPr lang="en-US" sz="1800" b="1" i="0" u="none" strike="noStrike" kern="1200" dirty="0" smtClean="0">
                          <a:solidFill>
                            <a:schemeClr val="tx1"/>
                          </a:solidFill>
                          <a:effectLst/>
                          <a:latin typeface="Calibri" panose="020F0502020204030204" pitchFamily="34" charset="0"/>
                          <a:ea typeface="+mn-ea"/>
                          <a:cs typeface="+mn-cs"/>
                        </a:rPr>
                        <a:t>continue</a:t>
                      </a:r>
                    </a:p>
                    <a:p>
                      <a:pPr marL="0" marR="0" lvl="0" indent="-119062" algn="ctr"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kern="1200" dirty="0" smtClean="0">
                          <a:solidFill>
                            <a:schemeClr val="tx1"/>
                          </a:solidFill>
                          <a:effectLst/>
                          <a:latin typeface="Calibri" panose="020F0502020204030204" pitchFamily="34" charset="0"/>
                          <a:ea typeface="+mn-ea"/>
                          <a:cs typeface="+mn-cs"/>
                        </a:rPr>
                        <a:t>The </a:t>
                      </a:r>
                      <a:r>
                        <a:rPr lang="en-US" sz="1800" b="0" i="0" u="none" strike="noStrike" kern="1200" dirty="0">
                          <a:solidFill>
                            <a:schemeClr val="tx1"/>
                          </a:solidFill>
                          <a:effectLst/>
                          <a:latin typeface="Calibri" panose="020F0502020204030204" pitchFamily="34" charset="0"/>
                          <a:ea typeface="+mn-ea"/>
                          <a:cs typeface="+mn-cs"/>
                        </a:rPr>
                        <a:t>Conditional Offer </a:t>
                      </a:r>
                      <a:r>
                        <a:rPr lang="en-US" sz="1800" b="0" i="0" u="none" strike="noStrike" kern="1200" dirty="0" smtClean="0">
                          <a:solidFill>
                            <a:schemeClr val="tx1"/>
                          </a:solidFill>
                          <a:effectLst/>
                          <a:latin typeface="Calibri" panose="020F0502020204030204" pitchFamily="34" charset="0"/>
                          <a:ea typeface="+mn-ea"/>
                          <a:cs typeface="+mn-cs"/>
                        </a:rPr>
                        <a:t>Letter will </a:t>
                      </a:r>
                      <a:r>
                        <a:rPr lang="en-US" sz="1800" b="0" i="0" u="none" strike="noStrike" kern="1200" dirty="0">
                          <a:solidFill>
                            <a:schemeClr val="tx1"/>
                          </a:solidFill>
                          <a:effectLst/>
                          <a:latin typeface="Calibri" panose="020F0502020204030204" pitchFamily="34" charset="0"/>
                          <a:ea typeface="+mn-ea"/>
                          <a:cs typeface="+mn-cs"/>
                        </a:rPr>
                        <a:t>be </a:t>
                      </a:r>
                      <a:r>
                        <a:rPr lang="en-US" sz="1800" b="0" i="0" u="none" strike="noStrike" kern="1200" dirty="0" smtClean="0">
                          <a:solidFill>
                            <a:schemeClr val="tx1"/>
                          </a:solidFill>
                          <a:effectLst/>
                          <a:latin typeface="Calibri" panose="020F0502020204030204" pitchFamily="34" charset="0"/>
                          <a:ea typeface="+mn-ea"/>
                          <a:cs typeface="+mn-cs"/>
                        </a:rPr>
                        <a:t>generated </a:t>
                      </a:r>
                      <a:r>
                        <a:rPr lang="en-US" sz="1800" b="0" i="0" u="none" strike="noStrike" kern="1200" dirty="0">
                          <a:solidFill>
                            <a:schemeClr val="tx1"/>
                          </a:solidFill>
                          <a:effectLst/>
                          <a:latin typeface="Calibri" panose="020F0502020204030204" pitchFamily="34" charset="0"/>
                          <a:ea typeface="+mn-ea"/>
                          <a:cs typeface="+mn-cs"/>
                        </a:rPr>
                        <a:t>from </a:t>
                      </a:r>
                      <a:r>
                        <a:rPr lang="en-US" sz="1800" b="0" i="0" u="none" strike="noStrike" kern="1200" dirty="0" smtClean="0">
                          <a:solidFill>
                            <a:schemeClr val="tx1"/>
                          </a:solidFill>
                          <a:effectLst/>
                          <a:latin typeface="Calibri" panose="020F0502020204030204" pitchFamily="34" charset="0"/>
                          <a:ea typeface="+mn-ea"/>
                          <a:cs typeface="+mn-cs"/>
                        </a:rPr>
                        <a:t>TAM</a:t>
                      </a:r>
                    </a:p>
                    <a:p>
                      <a:pPr marL="0" marR="0" lvl="0" indent="-119062" algn="ctr"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kern="1200" dirty="0" smtClean="0">
                          <a:solidFill>
                            <a:schemeClr val="tx1"/>
                          </a:solidFill>
                          <a:effectLst/>
                          <a:latin typeface="Calibri" panose="020F0502020204030204" pitchFamily="34" charset="0"/>
                          <a:ea typeface="+mn-ea"/>
                          <a:cs typeface="+mn-cs"/>
                        </a:rPr>
                        <a:t>Candidate views letter in candidate gateway and accepts/rejects offer </a:t>
                      </a:r>
                      <a:endParaRPr lang="en-US" sz="1800" b="0" i="0" u="none" strike="noStrike" kern="1200" dirty="0">
                        <a:solidFill>
                          <a:schemeClr val="tx1"/>
                        </a:solidFill>
                        <a:effectLst/>
                        <a:latin typeface="Calibri" panose="020F0502020204030204" pitchFamily="34" charset="0"/>
                        <a:ea typeface="+mn-ea"/>
                        <a:cs typeface="+mn-cs"/>
                      </a:endParaRPr>
                    </a:p>
                  </a:txBody>
                  <a:tcPr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66798">
                <a:tc>
                  <a:txBody>
                    <a:bodyPr/>
                    <a:lstStyle/>
                    <a:p>
                      <a:pPr algn="l" fontAlgn="ctr"/>
                      <a:r>
                        <a:rPr lang="en-US" sz="1800" b="1" i="0" u="none" strike="noStrike" dirty="0">
                          <a:solidFill>
                            <a:srgbClr val="000000"/>
                          </a:solidFill>
                          <a:effectLst/>
                          <a:latin typeface="Calibri" panose="020F0502020204030204" pitchFamily="34" charset="0"/>
                        </a:rPr>
                        <a:t>Hire Data Entry</a:t>
                      </a:r>
                    </a:p>
                  </a:txBody>
                  <a:tcPr marL="274320"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lvl="0" indent="-119062" algn="ctr" defTabSz="457200" rtl="0" eaLnBrk="1" fontAlgn="b" latinLnBrk="0" hangingPunct="1"/>
                      <a:r>
                        <a:rPr lang="en-US" sz="1800" b="0" i="0" u="none" strike="noStrike" kern="1200" dirty="0">
                          <a:solidFill>
                            <a:schemeClr val="tx1"/>
                          </a:solidFill>
                          <a:effectLst/>
                          <a:latin typeface="Calibri" panose="020F0502020204030204" pitchFamily="34" charset="0"/>
                          <a:ea typeface="+mn-ea"/>
                          <a:cs typeface="+mn-cs"/>
                        </a:rPr>
                        <a:t>Hire keyed into PPS/PeopleSoft </a:t>
                      </a:r>
                    </a:p>
                  </a:txBody>
                  <a:tcPr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119062" algn="ctr" defTabSz="457200" rtl="0" eaLnBrk="1" fontAlgn="b" latinLnBrk="0" hangingPunct="1"/>
                      <a:r>
                        <a:rPr lang="en-US" sz="1800" b="0" i="0" u="none" strike="noStrike" kern="1200" dirty="0">
                          <a:solidFill>
                            <a:schemeClr val="tx1"/>
                          </a:solidFill>
                          <a:effectLst/>
                          <a:latin typeface="Calibri" panose="020F0502020204030204" pitchFamily="34" charset="0"/>
                          <a:ea typeface="+mn-ea"/>
                          <a:cs typeface="+mn-cs"/>
                        </a:rPr>
                        <a:t>Prepare Hire submitted from TAM to </a:t>
                      </a:r>
                      <a:r>
                        <a:rPr lang="en-US" sz="1800" b="0" i="0" u="none" strike="noStrike" kern="1200" dirty="0" err="1">
                          <a:solidFill>
                            <a:schemeClr val="tx1"/>
                          </a:solidFill>
                          <a:effectLst/>
                          <a:latin typeface="Calibri" panose="020F0502020204030204" pitchFamily="34" charset="0"/>
                          <a:ea typeface="+mn-ea"/>
                          <a:cs typeface="+mn-cs"/>
                        </a:rPr>
                        <a:t>UCPath</a:t>
                      </a:r>
                      <a:r>
                        <a:rPr lang="en-US" sz="1800" b="0" i="0" u="none" strike="noStrike" kern="1200" dirty="0">
                          <a:solidFill>
                            <a:schemeClr val="tx1"/>
                          </a:solidFill>
                          <a:effectLst/>
                          <a:latin typeface="Calibri" panose="020F0502020204030204" pitchFamily="34" charset="0"/>
                          <a:ea typeface="+mn-ea"/>
                          <a:cs typeface="+mn-cs"/>
                        </a:rPr>
                        <a:t> Center </a:t>
                      </a:r>
                    </a:p>
                  </a:txBody>
                  <a:tcPr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4774294"/>
                  </a:ext>
                </a:extLst>
              </a:tr>
              <a:tr h="766155">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Approval Workflow</a:t>
                      </a:r>
                    </a:p>
                  </a:txBody>
                  <a:tcPr marL="274320"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lvl="0" indent="-119380" algn="ctr" rtl="0"/>
                      <a:r>
                        <a:rPr lang="en-US" sz="1800" b="0" i="0" u="none" strike="noStrike" kern="1200" dirty="0">
                          <a:solidFill>
                            <a:schemeClr val="tx1"/>
                          </a:solidFill>
                          <a:effectLst/>
                          <a:latin typeface="Calibri" panose="020F0502020204030204" pitchFamily="34" charset="0"/>
                          <a:ea typeface="+mn-ea"/>
                          <a:cs typeface="+mn-cs"/>
                        </a:rPr>
                        <a:t>Custom approval workflow</a:t>
                      </a:r>
                    </a:p>
                  </a:txBody>
                  <a:tcPr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119062" algn="ctr" defTabSz="457200" rtl="0" eaLnBrk="1" fontAlgn="b" latinLnBrk="0" hangingPunct="1">
                        <a:buFont typeface="Arial" panose="020B0604020202020204" pitchFamily="34" charset="0"/>
                        <a:buNone/>
                      </a:pPr>
                      <a:r>
                        <a:rPr lang="en-US" sz="1800" b="0" i="0" u="none" strike="noStrike" kern="1200" dirty="0">
                          <a:solidFill>
                            <a:schemeClr val="tx1"/>
                          </a:solidFill>
                          <a:effectLst/>
                          <a:latin typeface="Calibri" panose="020F0502020204030204" pitchFamily="34" charset="0"/>
                          <a:ea typeface="+mn-ea"/>
                          <a:cs typeface="+mn-cs"/>
                        </a:rPr>
                        <a:t>Approval workflow routes to reports-to manager</a:t>
                      </a:r>
                    </a:p>
                  </a:txBody>
                  <a:tcPr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520441"/>
                  </a:ext>
                </a:extLst>
              </a:tr>
            </a:tbl>
          </a:graphicData>
        </a:graphic>
      </p:graphicFrame>
    </p:spTree>
    <p:extLst>
      <p:ext uri="{BB962C8B-B14F-4D97-AF65-F5344CB8AC3E}">
        <p14:creationId xmlns:p14="http://schemas.microsoft.com/office/powerpoint/2010/main" val="2178630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70" y="281755"/>
            <a:ext cx="8596668" cy="1320800"/>
          </a:xfrm>
        </p:spPr>
        <p:txBody>
          <a:bodyPr>
            <a:normAutofit/>
          </a:bodyPr>
          <a:lstStyle/>
          <a:p>
            <a:r>
              <a:rPr lang="en-US" sz="4800" dirty="0"/>
              <a:t>TAM Training</a:t>
            </a:r>
          </a:p>
        </p:txBody>
      </p:sp>
      <p:graphicFrame>
        <p:nvGraphicFramePr>
          <p:cNvPr id="6" name="Diagram 5"/>
          <p:cNvGraphicFramePr/>
          <p:nvPr>
            <p:extLst/>
          </p:nvPr>
        </p:nvGraphicFramePr>
        <p:xfrm>
          <a:off x="363270" y="1807730"/>
          <a:ext cx="11193730" cy="1376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100896" y="1121930"/>
            <a:ext cx="9525000" cy="461665"/>
          </a:xfrm>
          <a:prstGeom prst="rect">
            <a:avLst/>
          </a:prstGeom>
        </p:spPr>
        <p:txBody>
          <a:bodyPr wrap="square">
            <a:spAutoFit/>
          </a:bodyPr>
          <a:lstStyle/>
          <a:p>
            <a:pPr lvl="1"/>
            <a:r>
              <a:rPr lang="en-US" sz="2400" dirty="0">
                <a:latin typeface="Calibri" panose="020F0502020204030204" pitchFamily="34" charset="0"/>
                <a:cs typeface="Calibri" panose="020F0502020204030204" pitchFamily="34" charset="0"/>
              </a:rPr>
              <a:t>Courses will be a mix of required and optional based on job role</a:t>
            </a:r>
          </a:p>
        </p:txBody>
      </p:sp>
      <p:graphicFrame>
        <p:nvGraphicFramePr>
          <p:cNvPr id="5" name="Content Placeholder 3"/>
          <p:cNvGraphicFramePr>
            <a:graphicFrameLocks/>
          </p:cNvGraphicFramePr>
          <p:nvPr>
            <p:extLst/>
          </p:nvPr>
        </p:nvGraphicFramePr>
        <p:xfrm>
          <a:off x="1425155" y="3584450"/>
          <a:ext cx="4865954" cy="2948581"/>
        </p:xfrm>
        <a:graphic>
          <a:graphicData uri="http://schemas.openxmlformats.org/drawingml/2006/table">
            <a:tbl>
              <a:tblPr firstRow="1" bandRow="1">
                <a:tableStyleId>{00A15C55-8517-42AA-B614-E9B94910E393}</a:tableStyleId>
              </a:tblPr>
              <a:tblGrid>
                <a:gridCol w="4865954">
                  <a:extLst>
                    <a:ext uri="{9D8B030D-6E8A-4147-A177-3AD203B41FA5}">
                      <a16:colId xmlns:a16="http://schemas.microsoft.com/office/drawing/2014/main" val="20000"/>
                    </a:ext>
                  </a:extLst>
                </a:gridCol>
              </a:tblGrid>
              <a:tr h="381541">
                <a:tc>
                  <a:txBody>
                    <a:bodyPr/>
                    <a:lstStyle/>
                    <a:p>
                      <a:pPr algn="l"/>
                      <a:r>
                        <a:rPr lang="en-US" sz="2000" b="1" dirty="0">
                          <a:solidFill>
                            <a:schemeClr val="bg1"/>
                          </a:solidFill>
                          <a:latin typeface="Calibri" panose="020F0502020204030204" pitchFamily="34" charset="0"/>
                          <a:cs typeface="Calibri" panose="020F0502020204030204" pitchFamily="34" charset="0"/>
                        </a:rPr>
                        <a:t>eLearning</a:t>
                      </a:r>
                    </a:p>
                  </a:txBody>
                  <a:tcPr marL="82518" marR="82518">
                    <a:solidFill>
                      <a:schemeClr val="accent2"/>
                    </a:solidFill>
                  </a:tcPr>
                </a:tc>
                <a:extLst>
                  <a:ext uri="{0D108BD9-81ED-4DB2-BD59-A6C34878D82A}">
                    <a16:rowId xmlns:a16="http://schemas.microsoft.com/office/drawing/2014/main" val="10000"/>
                  </a:ext>
                </a:extLst>
              </a:tr>
              <a:tr h="3831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u="none" dirty="0" smtClean="0">
                          <a:solidFill>
                            <a:schemeClr val="tx1"/>
                          </a:solidFill>
                          <a:effectLst/>
                          <a:latin typeface="Calibri" panose="020F0502020204030204" pitchFamily="34" charset="0"/>
                          <a:cs typeface="Calibri" panose="020F0502020204030204" pitchFamily="34" charset="0"/>
                        </a:rPr>
                        <a:t>TAM</a:t>
                      </a:r>
                      <a:r>
                        <a:rPr lang="en-US" sz="2000" u="none" baseline="0" dirty="0" smtClean="0">
                          <a:solidFill>
                            <a:schemeClr val="tx1"/>
                          </a:solidFill>
                          <a:effectLst/>
                          <a:latin typeface="Calibri" panose="020F0502020204030204" pitchFamily="34" charset="0"/>
                          <a:cs typeface="Calibri" panose="020F0502020204030204" pitchFamily="34" charset="0"/>
                        </a:rPr>
                        <a:t> Overview</a:t>
                      </a:r>
                      <a:endParaRPr lang="en-US" sz="2000" u="none" dirty="0">
                        <a:solidFill>
                          <a:schemeClr val="tx1"/>
                        </a:solidFill>
                        <a:latin typeface="Calibri" panose="020F0502020204030204" pitchFamily="34" charset="0"/>
                        <a:cs typeface="Calibri" panose="020F0502020204030204" pitchFamily="34" charset="0"/>
                      </a:endParaRPr>
                    </a:p>
                  </a:txBody>
                  <a:tcPr marL="82518" marR="82518"/>
                </a:tc>
                <a:extLst>
                  <a:ext uri="{0D108BD9-81ED-4DB2-BD59-A6C34878D82A}">
                    <a16:rowId xmlns:a16="http://schemas.microsoft.com/office/drawing/2014/main" val="10001"/>
                  </a:ext>
                </a:extLst>
              </a:tr>
              <a:tr h="432865">
                <a:tc>
                  <a:txBody>
                    <a:bodyPr/>
                    <a:lstStyle/>
                    <a:p>
                      <a:r>
                        <a:rPr lang="en-US" sz="2000" u="none" kern="1200" baseline="0" dirty="0">
                          <a:solidFill>
                            <a:schemeClr val="tx1"/>
                          </a:solidFill>
                          <a:effectLst/>
                          <a:latin typeface="Calibri" panose="020F0502020204030204" pitchFamily="34" charset="0"/>
                          <a:ea typeface="+mn-ea"/>
                          <a:cs typeface="Calibri" panose="020F0502020204030204" pitchFamily="34" charset="0"/>
                        </a:rPr>
                        <a:t>Manage Job Openings and Postings </a:t>
                      </a:r>
                    </a:p>
                  </a:txBody>
                  <a:tcPr marL="82518" marR="82518"/>
                </a:tc>
                <a:extLst>
                  <a:ext uri="{0D108BD9-81ED-4DB2-BD59-A6C34878D82A}">
                    <a16:rowId xmlns:a16="http://schemas.microsoft.com/office/drawing/2014/main" val="10002"/>
                  </a:ext>
                </a:extLst>
              </a:tr>
              <a:tr h="381541">
                <a:tc>
                  <a:txBody>
                    <a:bodyPr/>
                    <a:lstStyle/>
                    <a:p>
                      <a:r>
                        <a:rPr lang="en-US" sz="2000" u="none" dirty="0">
                          <a:solidFill>
                            <a:schemeClr val="tx1"/>
                          </a:solidFill>
                          <a:effectLst/>
                          <a:latin typeface="Calibri" panose="020F0502020204030204" pitchFamily="34" charset="0"/>
                          <a:cs typeface="Calibri" panose="020F0502020204030204" pitchFamily="34" charset="0"/>
                        </a:rPr>
                        <a:t>Applicant Search and Add </a:t>
                      </a:r>
                      <a:endParaRPr lang="en-US" sz="2000" u="none" dirty="0">
                        <a:solidFill>
                          <a:schemeClr val="tx1"/>
                        </a:solidFill>
                        <a:latin typeface="Calibri" panose="020F0502020204030204" pitchFamily="34" charset="0"/>
                        <a:cs typeface="Calibri" panose="020F0502020204030204" pitchFamily="34" charset="0"/>
                      </a:endParaRPr>
                    </a:p>
                  </a:txBody>
                  <a:tcPr marL="82518" marR="82518"/>
                </a:tc>
                <a:extLst>
                  <a:ext uri="{0D108BD9-81ED-4DB2-BD59-A6C34878D82A}">
                    <a16:rowId xmlns:a16="http://schemas.microsoft.com/office/drawing/2014/main" val="10003"/>
                  </a:ext>
                </a:extLst>
              </a:tr>
              <a:tr h="419011">
                <a:tc>
                  <a:txBody>
                    <a:bodyPr/>
                    <a:lstStyle/>
                    <a:p>
                      <a:r>
                        <a:rPr lang="en-US" sz="2000" u="none" dirty="0">
                          <a:solidFill>
                            <a:schemeClr val="tx1"/>
                          </a:solidFill>
                          <a:effectLst/>
                          <a:latin typeface="Calibri" panose="020F0502020204030204" pitchFamily="34" charset="0"/>
                          <a:cs typeface="Calibri" panose="020F0502020204030204" pitchFamily="34" charset="0"/>
                        </a:rPr>
                        <a:t>Manage </a:t>
                      </a:r>
                      <a:r>
                        <a:rPr lang="en-US" sz="2000" u="none" dirty="0" smtClean="0">
                          <a:solidFill>
                            <a:schemeClr val="tx1"/>
                          </a:solidFill>
                          <a:effectLst/>
                          <a:latin typeface="Calibri" panose="020F0502020204030204" pitchFamily="34" charset="0"/>
                          <a:cs typeface="Calibri" panose="020F0502020204030204" pitchFamily="34" charset="0"/>
                        </a:rPr>
                        <a:t>Applicants, Interviews and</a:t>
                      </a:r>
                      <a:r>
                        <a:rPr lang="en-US" sz="2000" u="none" baseline="0" dirty="0" smtClean="0">
                          <a:solidFill>
                            <a:schemeClr val="tx1"/>
                          </a:solidFill>
                          <a:effectLst/>
                          <a:latin typeface="Calibri" panose="020F0502020204030204" pitchFamily="34" charset="0"/>
                          <a:cs typeface="Calibri" panose="020F0502020204030204" pitchFamily="34" charset="0"/>
                        </a:rPr>
                        <a:t> Offers</a:t>
                      </a:r>
                      <a:endParaRPr lang="en-US" sz="2000" u="none" dirty="0">
                        <a:solidFill>
                          <a:schemeClr val="tx1"/>
                        </a:solidFill>
                        <a:latin typeface="Calibri" panose="020F0502020204030204" pitchFamily="34" charset="0"/>
                        <a:cs typeface="Calibri" panose="020F0502020204030204" pitchFamily="34" charset="0"/>
                      </a:endParaRPr>
                    </a:p>
                  </a:txBody>
                  <a:tcPr marL="82518" marR="82518"/>
                </a:tc>
                <a:extLst>
                  <a:ext uri="{0D108BD9-81ED-4DB2-BD59-A6C34878D82A}">
                    <a16:rowId xmlns:a16="http://schemas.microsoft.com/office/drawing/2014/main" val="10004"/>
                  </a:ext>
                </a:extLst>
              </a:tr>
              <a:tr h="4088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u="none" dirty="0" smtClean="0">
                          <a:solidFill>
                            <a:schemeClr val="tx1"/>
                          </a:solidFill>
                          <a:effectLst/>
                          <a:latin typeface="Calibri" panose="020F0502020204030204" pitchFamily="34" charset="0"/>
                          <a:cs typeface="Calibri" panose="020F0502020204030204" pitchFamily="34" charset="0"/>
                        </a:rPr>
                        <a:t>Prepare for Hire in TAM </a:t>
                      </a:r>
                      <a:endParaRPr lang="en-US" sz="2000" u="none" dirty="0">
                        <a:solidFill>
                          <a:schemeClr val="tx1"/>
                        </a:solidFill>
                        <a:latin typeface="Calibri" panose="020F0502020204030204" pitchFamily="34" charset="0"/>
                        <a:cs typeface="Calibri" panose="020F0502020204030204" pitchFamily="34" charset="0"/>
                      </a:endParaRPr>
                    </a:p>
                  </a:txBody>
                  <a:tcPr marL="82518" marR="82518"/>
                </a:tc>
                <a:extLst>
                  <a:ext uri="{0D108BD9-81ED-4DB2-BD59-A6C34878D82A}">
                    <a16:rowId xmlns:a16="http://schemas.microsoft.com/office/drawing/2014/main" val="10005"/>
                  </a:ext>
                </a:extLst>
              </a:tr>
              <a:tr h="499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u="none" dirty="0" smtClean="0">
                          <a:solidFill>
                            <a:schemeClr val="tx1"/>
                          </a:solidFill>
                          <a:effectLst/>
                          <a:latin typeface="Calibri" panose="020F0502020204030204" pitchFamily="34" charset="0"/>
                          <a:cs typeface="Calibri" panose="020F0502020204030204" pitchFamily="34" charset="0"/>
                        </a:rPr>
                        <a:t>TAM Employee Tasks</a:t>
                      </a:r>
                      <a:endParaRPr lang="en-US" sz="2000" u="none" dirty="0">
                        <a:solidFill>
                          <a:schemeClr val="tx1"/>
                        </a:solidFill>
                        <a:latin typeface="Calibri" panose="020F0502020204030204" pitchFamily="34" charset="0"/>
                        <a:cs typeface="Calibri" panose="020F0502020204030204" pitchFamily="34" charset="0"/>
                      </a:endParaRPr>
                    </a:p>
                  </a:txBody>
                  <a:tcPr marL="82518" marR="82518"/>
                </a:tc>
                <a:extLst>
                  <a:ext uri="{0D108BD9-81ED-4DB2-BD59-A6C34878D82A}">
                    <a16:rowId xmlns:a16="http://schemas.microsoft.com/office/drawing/2014/main" val="10006"/>
                  </a:ext>
                </a:extLst>
              </a:tr>
            </a:tbl>
          </a:graphicData>
        </a:graphic>
      </p:graphicFrame>
      <p:sp>
        <p:nvSpPr>
          <p:cNvPr id="8" name="Rectangle 7"/>
          <p:cNvSpPr/>
          <p:nvPr/>
        </p:nvSpPr>
        <p:spPr>
          <a:xfrm>
            <a:off x="6161892" y="4518975"/>
            <a:ext cx="5596092" cy="830997"/>
          </a:xfrm>
          <a:prstGeom prst="rect">
            <a:avLst/>
          </a:prstGeom>
        </p:spPr>
        <p:txBody>
          <a:bodyPr wrap="square">
            <a:spAutoFit/>
          </a:bodyPr>
          <a:lstStyle/>
          <a:p>
            <a:pPr lvl="1"/>
            <a:r>
              <a:rPr lang="en-US" sz="2400" dirty="0" smtClean="0">
                <a:latin typeface="Calibri" panose="020F0502020204030204" pitchFamily="34" charset="0"/>
                <a:cs typeface="Calibri" panose="020F0502020204030204" pitchFamily="34" charset="0"/>
              </a:rPr>
              <a:t>Visit the </a:t>
            </a:r>
            <a:r>
              <a:rPr lang="en-US" sz="2400" dirty="0" smtClean="0">
                <a:latin typeface="Calibri" panose="020F0502020204030204" pitchFamily="34" charset="0"/>
                <a:cs typeface="Calibri" panose="020F0502020204030204" pitchFamily="34" charset="0"/>
                <a:hlinkClick r:id="rId9"/>
              </a:rPr>
              <a:t>UCPath Training Resources </a:t>
            </a:r>
            <a:r>
              <a:rPr lang="en-US" sz="2400" dirty="0" smtClean="0">
                <a:latin typeface="Calibri" panose="020F0502020204030204" pitchFamily="34" charset="0"/>
                <a:cs typeface="Calibri" panose="020F0502020204030204" pitchFamily="34" charset="0"/>
              </a:rPr>
              <a:t>web page to access courses &amp; guides.</a:t>
            </a:r>
            <a:endParaRPr lang="en-US" sz="24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25253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Preview TAM</a:t>
            </a:r>
            <a:endParaRPr lang="en-US" dirty="0"/>
          </a:p>
        </p:txBody>
      </p:sp>
    </p:spTree>
    <p:extLst>
      <p:ext uri="{BB962C8B-B14F-4D97-AF65-F5344CB8AC3E}">
        <p14:creationId xmlns:p14="http://schemas.microsoft.com/office/powerpoint/2010/main" val="1262757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7790" y="832547"/>
            <a:ext cx="3308791" cy="646331"/>
          </a:xfrm>
          <a:prstGeom prst="rect">
            <a:avLst/>
          </a:prstGeom>
        </p:spPr>
        <p:txBody>
          <a:bodyPr wrap="none">
            <a:spAutoFit/>
          </a:bodyPr>
          <a:lstStyle/>
          <a:p>
            <a:r>
              <a:rPr lang="en-US" sz="3600" dirty="0">
                <a:solidFill>
                  <a:srgbClr val="000000"/>
                </a:solidFill>
                <a:latin typeface="Calibri" panose="020F0502020204030204" pitchFamily="34" charset="0"/>
                <a:cs typeface="Calibri" panose="020F0502020204030204" pitchFamily="34" charset="0"/>
              </a:rPr>
              <a:t>Position Request</a:t>
            </a:r>
          </a:p>
        </p:txBody>
      </p:sp>
      <p:sp>
        <p:nvSpPr>
          <p:cNvPr id="7" name="Rectangle 6"/>
          <p:cNvSpPr/>
          <p:nvPr/>
        </p:nvSpPr>
        <p:spPr>
          <a:xfrm>
            <a:off x="477790" y="3303449"/>
            <a:ext cx="2507418" cy="646331"/>
          </a:xfrm>
          <a:prstGeom prst="rect">
            <a:avLst/>
          </a:prstGeom>
        </p:spPr>
        <p:txBody>
          <a:bodyPr wrap="none">
            <a:spAutoFit/>
          </a:bodyPr>
          <a:lstStyle/>
          <a:p>
            <a:r>
              <a:rPr lang="en-US" sz="3600" dirty="0">
                <a:solidFill>
                  <a:srgbClr val="000000"/>
                </a:solidFill>
                <a:latin typeface="Calibri" panose="020F0502020204030204" pitchFamily="34" charset="0"/>
                <a:cs typeface="Calibri" panose="020F0502020204030204" pitchFamily="34" charset="0"/>
              </a:rPr>
              <a:t>Job Opening</a:t>
            </a:r>
          </a:p>
        </p:txBody>
      </p:sp>
      <p:sp>
        <p:nvSpPr>
          <p:cNvPr id="6" name="Rectangle 5"/>
          <p:cNvSpPr/>
          <p:nvPr/>
        </p:nvSpPr>
        <p:spPr>
          <a:xfrm>
            <a:off x="477790" y="1544950"/>
            <a:ext cx="8945610" cy="1031051"/>
          </a:xfrm>
          <a:prstGeom prst="rect">
            <a:avLst/>
          </a:prstGeom>
        </p:spPr>
        <p:txBody>
          <a:bodyPr wrap="square">
            <a:spAutoFit/>
          </a:bodyPr>
          <a:lstStyle/>
          <a:p>
            <a:pPr>
              <a:spcAft>
                <a:spcPts val="600"/>
              </a:spcAft>
            </a:pPr>
            <a:r>
              <a:rPr lang="en-US" sz="2800" dirty="0">
                <a:latin typeface="Calibri" panose="020F0502020204030204" pitchFamily="34" charset="0"/>
                <a:cs typeface="Calibri" panose="020F0502020204030204" pitchFamily="34" charset="0"/>
              </a:rPr>
              <a:t>Precedes process for Job Opening in TAM</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Produces required Position Number</a:t>
            </a:r>
          </a:p>
        </p:txBody>
      </p:sp>
      <p:sp>
        <p:nvSpPr>
          <p:cNvPr id="8" name="Rectangle 7"/>
          <p:cNvSpPr/>
          <p:nvPr/>
        </p:nvSpPr>
        <p:spPr>
          <a:xfrm>
            <a:off x="477791" y="3949780"/>
            <a:ext cx="5983168" cy="2323713"/>
          </a:xfrm>
          <a:prstGeom prst="rect">
            <a:avLst/>
          </a:prstGeom>
        </p:spPr>
        <p:txBody>
          <a:bodyPr wrap="square">
            <a:spAutoFit/>
          </a:bodyPr>
          <a:lstStyle/>
          <a:p>
            <a:pPr>
              <a:spcAft>
                <a:spcPts val="600"/>
              </a:spcAft>
            </a:pPr>
            <a:r>
              <a:rPr lang="en-US" sz="2800" dirty="0">
                <a:latin typeface="Calibri" panose="020F0502020204030204" pitchFamily="34" charset="0"/>
                <a:cs typeface="Calibri" panose="020F0502020204030204" pitchFamily="34" charset="0"/>
              </a:rPr>
              <a:t>Entering the Position Number populates the </a:t>
            </a:r>
            <a:r>
              <a:rPr lang="en-US" sz="2800" dirty="0" smtClean="0">
                <a:latin typeface="Calibri" panose="020F0502020204030204" pitchFamily="34" charset="0"/>
                <a:cs typeface="Calibri" panose="020F0502020204030204" pitchFamily="34" charset="0"/>
              </a:rPr>
              <a:t>Job Opening</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Uses data from the Position </a:t>
            </a:r>
            <a:r>
              <a:rPr lang="en-US" sz="2800" dirty="0" smtClean="0">
                <a:latin typeface="Calibri" panose="020F0502020204030204" pitchFamily="34" charset="0"/>
                <a:cs typeface="Calibri" panose="020F0502020204030204" pitchFamily="34" charset="0"/>
              </a:rPr>
              <a:t>record</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Employee Classification is required </a:t>
            </a:r>
          </a:p>
          <a:p>
            <a:r>
              <a:rPr lang="en-US" sz="2800" dirty="0">
                <a:latin typeface="Calibri" panose="020F0502020204030204" pitchFamily="34" charset="0"/>
                <a:cs typeface="Calibri" panose="020F0502020204030204" pitchFamily="34" charset="0"/>
              </a:rPr>
              <a:t>    (e.g. Career, Per Diem)</a:t>
            </a:r>
          </a:p>
        </p:txBody>
      </p:sp>
      <p:cxnSp>
        <p:nvCxnSpPr>
          <p:cNvPr id="3" name="Straight Connector 2"/>
          <p:cNvCxnSpPr/>
          <p:nvPr/>
        </p:nvCxnSpPr>
        <p:spPr>
          <a:xfrm>
            <a:off x="477790" y="1478878"/>
            <a:ext cx="610081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7790" y="3949780"/>
            <a:ext cx="610081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205537" y="-625642"/>
            <a:ext cx="4421611" cy="8410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18726" y="-365760"/>
            <a:ext cx="8170860" cy="722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509" name="Elbow Connector 21508"/>
          <p:cNvCxnSpPr/>
          <p:nvPr/>
        </p:nvCxnSpPr>
        <p:spPr>
          <a:xfrm>
            <a:off x="14317579" y="7567863"/>
            <a:ext cx="914400" cy="914400"/>
          </a:xfrm>
          <a:prstGeom prst="bentConnector3">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1511" name="Straight Arrow Connector 21510"/>
          <p:cNvCxnSpPr/>
          <p:nvPr/>
        </p:nvCxnSpPr>
        <p:spPr>
          <a:xfrm flipV="1">
            <a:off x="6268453" y="1961148"/>
            <a:ext cx="878305" cy="264694"/>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096000" y="5690937"/>
            <a:ext cx="1688432" cy="740964"/>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59180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57" y="509589"/>
            <a:ext cx="8596668" cy="744402"/>
          </a:xfrm>
        </p:spPr>
        <p:txBody>
          <a:bodyPr/>
          <a:lstStyle/>
          <a:p>
            <a:r>
              <a:rPr lang="en-US" dirty="0" smtClean="0"/>
              <a:t>Approvals</a:t>
            </a:r>
            <a:endParaRPr lang="en-US" dirty="0"/>
          </a:p>
        </p:txBody>
      </p:sp>
      <p:sp>
        <p:nvSpPr>
          <p:cNvPr id="3" name="Content Placeholder 2"/>
          <p:cNvSpPr>
            <a:spLocks noGrp="1"/>
          </p:cNvSpPr>
          <p:nvPr>
            <p:ph idx="1"/>
          </p:nvPr>
        </p:nvSpPr>
        <p:spPr>
          <a:xfrm>
            <a:off x="486658" y="1199464"/>
            <a:ext cx="6231776" cy="1062473"/>
          </a:xfrm>
        </p:spPr>
        <p:txBody>
          <a:bodyPr>
            <a:normAutofit/>
          </a:bodyPr>
          <a:lstStyle/>
          <a:p>
            <a:pPr marL="0" indent="0">
              <a:buNone/>
            </a:pPr>
            <a:r>
              <a:rPr lang="en-US" dirty="0" smtClean="0"/>
              <a:t>Job Opening and Offer route </a:t>
            </a:r>
            <a:r>
              <a:rPr lang="en-US" dirty="0"/>
              <a:t>to </a:t>
            </a:r>
            <a:r>
              <a:rPr lang="en-US" b="1" dirty="0" smtClean="0"/>
              <a:t>Reports-to </a:t>
            </a:r>
            <a:r>
              <a:rPr lang="en-US" b="1" dirty="0"/>
              <a:t>Manager </a:t>
            </a:r>
            <a:r>
              <a:rPr lang="en-US" dirty="0"/>
              <a:t>for approval</a:t>
            </a:r>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075" y="325309"/>
            <a:ext cx="4523360" cy="339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2047"/>
          <a:stretch/>
        </p:blipFill>
        <p:spPr bwMode="auto">
          <a:xfrm>
            <a:off x="4976873" y="3705781"/>
            <a:ext cx="6926377" cy="305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29269" y="1826574"/>
            <a:ext cx="2722668" cy="369332"/>
          </a:xfrm>
          <a:prstGeom prst="rect">
            <a:avLst/>
          </a:prstGeom>
        </p:spPr>
        <p:txBody>
          <a:bodyPr wrap="none">
            <a:spAutoFit/>
          </a:bodyPr>
          <a:lstStyle/>
          <a:p>
            <a:r>
              <a:rPr lang="en-US" dirty="0">
                <a:solidFill>
                  <a:srgbClr val="000000"/>
                </a:solidFill>
                <a:latin typeface="Calibri" panose="020F0502020204030204" pitchFamily="34" charset="0"/>
                <a:cs typeface="Calibri" panose="020F0502020204030204" pitchFamily="34" charset="0"/>
              </a:rPr>
              <a:t>Status = </a:t>
            </a:r>
            <a:r>
              <a:rPr lang="en-US" b="1" dirty="0">
                <a:solidFill>
                  <a:srgbClr val="000000"/>
                </a:solidFill>
                <a:latin typeface="Calibri" panose="020F0502020204030204" pitchFamily="34" charset="0"/>
                <a:cs typeface="Calibri" panose="020F0502020204030204" pitchFamily="34" charset="0"/>
              </a:rPr>
              <a:t>Pending Approval </a:t>
            </a:r>
          </a:p>
        </p:txBody>
      </p:sp>
      <p:cxnSp>
        <p:nvCxnSpPr>
          <p:cNvPr id="6" name="Straight Arrow Connector 5"/>
          <p:cNvCxnSpPr/>
          <p:nvPr/>
        </p:nvCxnSpPr>
        <p:spPr>
          <a:xfrm>
            <a:off x="6516303" y="2020865"/>
            <a:ext cx="808522" cy="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25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560282"/>
            <a:ext cx="8596668" cy="1320800"/>
          </a:xfrm>
        </p:spPr>
        <p:txBody>
          <a:bodyPr>
            <a:normAutofit/>
          </a:bodyPr>
          <a:lstStyle/>
          <a:p>
            <a:r>
              <a:rPr lang="en-US" sz="4800" dirty="0"/>
              <a:t>UCPath Portal</a:t>
            </a:r>
          </a:p>
        </p:txBody>
      </p:sp>
      <p:sp>
        <p:nvSpPr>
          <p:cNvPr id="3" name="Content Placeholder 2"/>
          <p:cNvSpPr>
            <a:spLocks noGrp="1"/>
          </p:cNvSpPr>
          <p:nvPr>
            <p:ph idx="1"/>
          </p:nvPr>
        </p:nvSpPr>
        <p:spPr>
          <a:xfrm>
            <a:off x="669958" y="1499851"/>
            <a:ext cx="10662070" cy="1064192"/>
          </a:xfrm>
        </p:spPr>
        <p:txBody>
          <a:bodyPr>
            <a:normAutofit/>
          </a:bodyPr>
          <a:lstStyle/>
          <a:p>
            <a:pPr marL="0" indent="0">
              <a:buNone/>
            </a:pPr>
            <a:r>
              <a:rPr lang="en-US" sz="2400" dirty="0"/>
              <a:t>Role-based access to TAM for managers, employees and </a:t>
            </a:r>
            <a:r>
              <a:rPr lang="en-US" sz="2400" dirty="0" smtClean="0"/>
              <a:t>HR </a:t>
            </a:r>
            <a:r>
              <a:rPr lang="en-US" sz="2400" dirty="0"/>
              <a:t>professionals</a:t>
            </a:r>
          </a:p>
        </p:txBody>
      </p:sp>
      <p:pic>
        <p:nvPicPr>
          <p:cNvPr id="1026" name="Picture 2" descr="Image result for uc path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156" y="2182812"/>
            <a:ext cx="7305675"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26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53" y="211119"/>
            <a:ext cx="8596668" cy="1320800"/>
          </a:xfrm>
        </p:spPr>
        <p:txBody>
          <a:bodyPr>
            <a:normAutofit/>
          </a:bodyPr>
          <a:lstStyle/>
          <a:p>
            <a:r>
              <a:rPr lang="en-US" sz="4800" dirty="0"/>
              <a:t>Recruiting Home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312"/>
          <a:stretch/>
        </p:blipFill>
        <p:spPr bwMode="auto">
          <a:xfrm>
            <a:off x="292053" y="1159265"/>
            <a:ext cx="11100028" cy="539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188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504851" y="2975699"/>
            <a:ext cx="7766936" cy="611706"/>
          </a:xfrm>
        </p:spPr>
        <p:txBody>
          <a:bodyPr/>
          <a:lstStyle/>
          <a:p>
            <a:pPr algn="l"/>
            <a:r>
              <a:rPr lang="en-US" b="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Change Network</a:t>
            </a:r>
            <a:endParaRPr lang="en-US" b="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6"/>
          <p:cNvCxnSpPr/>
          <p:nvPr/>
        </p:nvCxnSpPr>
        <p:spPr>
          <a:xfrm>
            <a:off x="2267391" y="2484831"/>
            <a:ext cx="0" cy="19171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2" y="2975699"/>
            <a:ext cx="1181206" cy="86627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1607" t="27388" r="23608" b="31407"/>
          <a:stretch/>
        </p:blipFill>
        <p:spPr>
          <a:xfrm>
            <a:off x="8839201" y="-98855"/>
            <a:ext cx="3418704" cy="4100404"/>
          </a:xfrm>
          <a:prstGeom prst="rect">
            <a:avLst/>
          </a:prstGeom>
        </p:spPr>
      </p:pic>
      <p:sp>
        <p:nvSpPr>
          <p:cNvPr id="10" name="Subtitle 2"/>
          <p:cNvSpPr txBox="1">
            <a:spLocks/>
          </p:cNvSpPr>
          <p:nvPr/>
        </p:nvSpPr>
        <p:spPr>
          <a:xfrm>
            <a:off x="2656398" y="3724660"/>
            <a:ext cx="7766936" cy="341632"/>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accent3">
                    <a:lumMod val="50000"/>
                  </a:schemeClr>
                </a:solidFill>
                <a:latin typeface="Calibri" panose="020F0502020204030204" pitchFamily="34" charset="0"/>
                <a:ea typeface="+mn-ea"/>
                <a:cs typeface="Calibri" panose="020F0502020204030204" pitchFamily="34" charset="0"/>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dirty="0" smtClean="0">
                <a:solidFill>
                  <a:schemeClr val="tx1">
                    <a:lumMod val="50000"/>
                    <a:lumOff val="50000"/>
                  </a:schemeClr>
                </a:solidFill>
              </a:rPr>
              <a:t>February, 2019</a:t>
            </a:r>
            <a:endParaRPr lang="en-US" dirty="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118578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59" y="495300"/>
            <a:ext cx="8596668" cy="1320800"/>
          </a:xfrm>
        </p:spPr>
        <p:txBody>
          <a:bodyPr>
            <a:normAutofit/>
          </a:bodyPr>
          <a:lstStyle/>
          <a:p>
            <a:r>
              <a:rPr lang="en-US" sz="4800" dirty="0"/>
              <a:t>Manage Job Opening</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936" r="9921"/>
          <a:stretch/>
        </p:blipFill>
        <p:spPr bwMode="auto">
          <a:xfrm>
            <a:off x="0" y="1861185"/>
            <a:ext cx="12028775"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538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31" y="246343"/>
            <a:ext cx="7080669" cy="645247"/>
          </a:xfrm>
        </p:spPr>
        <p:txBody>
          <a:bodyPr>
            <a:noAutofit/>
          </a:bodyPr>
          <a:lstStyle/>
          <a:p>
            <a:r>
              <a:rPr lang="en-US" sz="4800" dirty="0"/>
              <a:t>Prepare Hire</a:t>
            </a:r>
          </a:p>
        </p:txBody>
      </p:sp>
      <p:sp>
        <p:nvSpPr>
          <p:cNvPr id="3" name="Content Placeholder 2"/>
          <p:cNvSpPr>
            <a:spLocks noGrp="1"/>
          </p:cNvSpPr>
          <p:nvPr>
            <p:ph idx="1"/>
          </p:nvPr>
        </p:nvSpPr>
        <p:spPr>
          <a:xfrm>
            <a:off x="255590" y="1208397"/>
            <a:ext cx="5160416" cy="5235132"/>
          </a:xfrm>
        </p:spPr>
        <p:txBody>
          <a:bodyPr vert="horz" lIns="91440" tIns="45720" rIns="91440" bIns="45720" rtlCol="0" anchor="t">
            <a:normAutofit/>
          </a:bodyPr>
          <a:lstStyle/>
          <a:p>
            <a:pPr marL="0" indent="0">
              <a:spcBef>
                <a:spcPts val="0"/>
              </a:spcBef>
              <a:buNone/>
            </a:pPr>
            <a:r>
              <a:rPr lang="en-US" sz="2400" dirty="0" smtClean="0">
                <a:solidFill>
                  <a:srgbClr val="000000"/>
                </a:solidFill>
              </a:rPr>
              <a:t>1. Service </a:t>
            </a:r>
            <a:r>
              <a:rPr lang="en-US" sz="2400" dirty="0">
                <a:solidFill>
                  <a:srgbClr val="000000"/>
                </a:solidFill>
              </a:rPr>
              <a:t>Channel submits </a:t>
            </a:r>
            <a:r>
              <a:rPr lang="en-US" sz="2400" dirty="0" smtClean="0">
                <a:solidFill>
                  <a:srgbClr val="000000"/>
                </a:solidFill>
              </a:rPr>
              <a:t>the</a:t>
            </a:r>
          </a:p>
          <a:p>
            <a:pPr marL="0" indent="0">
              <a:spcBef>
                <a:spcPts val="0"/>
              </a:spcBef>
              <a:buNone/>
            </a:pPr>
            <a:r>
              <a:rPr lang="en-US" sz="2400" dirty="0" smtClean="0">
                <a:solidFill>
                  <a:srgbClr val="000000"/>
                </a:solidFill>
              </a:rPr>
              <a:t>Prepare </a:t>
            </a:r>
            <a:r>
              <a:rPr lang="en-US" sz="2400" dirty="0">
                <a:solidFill>
                  <a:srgbClr val="000000"/>
                </a:solidFill>
              </a:rPr>
              <a:t>Hire action, after the offer is accepted:</a:t>
            </a:r>
          </a:p>
          <a:p>
            <a:pPr lvl="1">
              <a:spcBef>
                <a:spcPts val="0"/>
              </a:spcBef>
              <a:buFont typeface="Arial" panose="020B0604020202020204" pitchFamily="34" charset="0"/>
              <a:buChar char="•"/>
            </a:pPr>
            <a:r>
              <a:rPr lang="en-US" sz="2400" dirty="0">
                <a:solidFill>
                  <a:srgbClr val="000000"/>
                </a:solidFill>
              </a:rPr>
              <a:t>Hire</a:t>
            </a:r>
          </a:p>
          <a:p>
            <a:pPr lvl="1">
              <a:spcBef>
                <a:spcPts val="0"/>
              </a:spcBef>
              <a:buFont typeface="Arial" panose="020B0604020202020204" pitchFamily="34" charset="0"/>
              <a:buChar char="•"/>
            </a:pPr>
            <a:r>
              <a:rPr lang="en-US" sz="2400" dirty="0">
                <a:solidFill>
                  <a:srgbClr val="000000"/>
                </a:solidFill>
              </a:rPr>
              <a:t>Re-Hire</a:t>
            </a:r>
          </a:p>
          <a:p>
            <a:pPr lvl="1">
              <a:spcBef>
                <a:spcPts val="0"/>
              </a:spcBef>
              <a:buFont typeface="Arial" panose="020B0604020202020204" pitchFamily="34" charset="0"/>
              <a:buChar char="•"/>
            </a:pPr>
            <a:r>
              <a:rPr lang="en-US" sz="2400" dirty="0">
                <a:solidFill>
                  <a:srgbClr val="000000"/>
                </a:solidFill>
              </a:rPr>
              <a:t>Transfer</a:t>
            </a:r>
          </a:p>
          <a:p>
            <a:pPr lvl="1">
              <a:spcBef>
                <a:spcPts val="0"/>
              </a:spcBef>
              <a:buFont typeface="Arial" panose="020B0604020202020204" pitchFamily="34" charset="0"/>
              <a:buChar char="•"/>
            </a:pPr>
            <a:endParaRPr lang="en-US" sz="2400" b="1" dirty="0">
              <a:solidFill>
                <a:srgbClr val="000000"/>
              </a:solidFill>
            </a:endParaRPr>
          </a:p>
          <a:p>
            <a:pPr marL="0" indent="0">
              <a:spcBef>
                <a:spcPts val="0"/>
              </a:spcBef>
              <a:buFont typeface="Wingdings 3" charset="2"/>
              <a:buNone/>
            </a:pPr>
            <a:r>
              <a:rPr lang="en-US" sz="2400" dirty="0">
                <a:solidFill>
                  <a:srgbClr val="000000"/>
                </a:solidFill>
              </a:rPr>
              <a:t>2. UCPC receives the transaction in their Manage Hire queue and completes hire action in Workforce Administration</a:t>
            </a:r>
          </a:p>
          <a:p>
            <a:pPr marL="0" indent="0">
              <a:spcBef>
                <a:spcPts val="0"/>
              </a:spcBef>
              <a:buNone/>
            </a:pPr>
            <a:endParaRPr lang="en-US" sz="2600" dirty="0">
              <a:solidFill>
                <a:srgbClr val="000000"/>
              </a:solidFill>
            </a:endParaRPr>
          </a:p>
          <a:p>
            <a:pPr marL="0" indent="0">
              <a:spcBef>
                <a:spcPts val="0"/>
              </a:spcBef>
              <a:buFont typeface="Wingdings 3" charset="2"/>
              <a:buNone/>
            </a:pPr>
            <a:r>
              <a:rPr lang="en-US" sz="2400" dirty="0">
                <a:solidFill>
                  <a:srgbClr val="000000"/>
                </a:solidFill>
              </a:rPr>
              <a:t>3. Employee ID is generated</a:t>
            </a:r>
          </a:p>
          <a:p>
            <a:pPr marL="914400" lvl="2" indent="0">
              <a:buNone/>
            </a:pPr>
            <a:endParaRPr lang="en-US" sz="2400" dirty="0">
              <a:solidFill>
                <a:schemeClr val="tx1"/>
              </a:solidFill>
            </a:endParaRPr>
          </a:p>
        </p:txBody>
      </p:sp>
      <p:pic>
        <p:nvPicPr>
          <p:cNvPr id="6" name="Picture 6" descr="A screenshot of a social media post&#10;&#10;Description generated with very high confidence">
            <a:extLst>
              <a:ext uri="{FF2B5EF4-FFF2-40B4-BE49-F238E27FC236}">
                <a16:creationId xmlns:a16="http://schemas.microsoft.com/office/drawing/2014/main" id="{547769C4-9802-44A3-ACB1-46BE92B9E55E}"/>
              </a:ext>
            </a:extLst>
          </p:cNvPr>
          <p:cNvPicPr>
            <a:picLocks noChangeAspect="1"/>
          </p:cNvPicPr>
          <p:nvPr/>
        </p:nvPicPr>
        <p:blipFill rotWithShape="1">
          <a:blip r:embed="rId2"/>
          <a:srcRect t="11998"/>
          <a:stretch/>
        </p:blipFill>
        <p:spPr>
          <a:xfrm>
            <a:off x="5521569" y="-19050"/>
            <a:ext cx="6956513" cy="7498080"/>
          </a:xfrm>
          <a:prstGeom prst="rect">
            <a:avLst/>
          </a:prstGeom>
        </p:spPr>
      </p:pic>
    </p:spTree>
    <p:extLst>
      <p:ext uri="{BB962C8B-B14F-4D97-AF65-F5344CB8AC3E}">
        <p14:creationId xmlns:p14="http://schemas.microsoft.com/office/powerpoint/2010/main" val="257651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13" y="709381"/>
            <a:ext cx="7080669" cy="645247"/>
          </a:xfrm>
        </p:spPr>
        <p:txBody>
          <a:bodyPr>
            <a:noAutofit/>
          </a:bodyPr>
          <a:lstStyle/>
          <a:p>
            <a:r>
              <a:rPr lang="en-US" sz="4800" dirty="0">
                <a:latin typeface="Calibri"/>
                <a:cs typeface="Calibri"/>
              </a:rPr>
              <a:t>New Hire Data Flow</a:t>
            </a:r>
          </a:p>
        </p:txBody>
      </p:sp>
      <p:sp>
        <p:nvSpPr>
          <p:cNvPr id="6" name="TextBox 5">
            <a:extLst>
              <a:ext uri="{FF2B5EF4-FFF2-40B4-BE49-F238E27FC236}">
                <a16:creationId xmlns:a16="http://schemas.microsoft.com/office/drawing/2014/main" id="{5C717391-05A1-41B1-A639-62D38695D113}"/>
              </a:ext>
            </a:extLst>
          </p:cNvPr>
          <p:cNvSpPr txBox="1"/>
          <p:nvPr/>
        </p:nvSpPr>
        <p:spPr>
          <a:xfrm>
            <a:off x="213013" y="4808988"/>
            <a:ext cx="11458287"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smtClean="0">
                <a:latin typeface="Calibri" panose="020F0502020204030204" pitchFamily="34" charset="0"/>
                <a:cs typeface="Calibri" panose="020F0502020204030204" pitchFamily="34" charset="0"/>
              </a:rPr>
              <a:t>Guidance on Changing Start Date</a:t>
            </a:r>
          </a:p>
          <a:p>
            <a:r>
              <a:rPr lang="en-US" dirty="0" smtClean="0">
                <a:latin typeface="Calibri" panose="020F0502020204030204" pitchFamily="34" charset="0"/>
                <a:cs typeface="Calibri" panose="020F0502020204030204" pitchFamily="34" charset="0"/>
              </a:rPr>
              <a:t>Changing </a:t>
            </a:r>
            <a:r>
              <a:rPr lang="en-US" dirty="0">
                <a:latin typeface="Calibri" panose="020F0502020204030204" pitchFamily="34" charset="0"/>
                <a:cs typeface="Calibri" panose="020F0502020204030204" pitchFamily="34" charset="0"/>
              </a:rPr>
              <a:t>the start date after submitting the Prepare Hire to the </a:t>
            </a:r>
            <a:r>
              <a:rPr lang="en-US" dirty="0" err="1">
                <a:latin typeface="Calibri" panose="020F0502020204030204" pitchFamily="34" charset="0"/>
                <a:cs typeface="Calibri" panose="020F0502020204030204" pitchFamily="34" charset="0"/>
              </a:rPr>
              <a:t>UCPath</a:t>
            </a:r>
            <a:r>
              <a:rPr lang="en-US" dirty="0">
                <a:latin typeface="Calibri" panose="020F0502020204030204" pitchFamily="34" charset="0"/>
                <a:cs typeface="Calibri" panose="020F0502020204030204" pitchFamily="34" charset="0"/>
              </a:rPr>
              <a:t> Center should be considered an exception​​</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409" t="49511"/>
          <a:stretch/>
        </p:blipFill>
        <p:spPr>
          <a:xfrm>
            <a:off x="82131" y="1371600"/>
            <a:ext cx="12383083" cy="2651760"/>
          </a:xfrm>
          <a:prstGeom prst="rect">
            <a:avLst/>
          </a:prstGeom>
        </p:spPr>
      </p:pic>
    </p:spTree>
    <p:extLst>
      <p:ext uri="{BB962C8B-B14F-4D97-AF65-F5344CB8AC3E}">
        <p14:creationId xmlns:p14="http://schemas.microsoft.com/office/powerpoint/2010/main" val="507774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56" y="339047"/>
            <a:ext cx="11796841" cy="721657"/>
          </a:xfrm>
        </p:spPr>
        <p:txBody>
          <a:bodyPr>
            <a:noAutofit/>
          </a:bodyPr>
          <a:lstStyle/>
          <a:p>
            <a:r>
              <a:rPr lang="en-US" sz="4800" dirty="0">
                <a:solidFill>
                  <a:srgbClr val="000000"/>
                </a:solidFill>
              </a:rPr>
              <a:t>Reports</a:t>
            </a:r>
            <a:br>
              <a:rPr lang="en-US" sz="4800" dirty="0">
                <a:solidFill>
                  <a:srgbClr val="000000"/>
                </a:solidFill>
              </a:rPr>
            </a:br>
            <a:r>
              <a:rPr lang="en-US" sz="4800" dirty="0">
                <a:solidFill>
                  <a:srgbClr val="000000"/>
                </a:solidFill>
              </a:rPr>
              <a:t/>
            </a:r>
            <a:br>
              <a:rPr lang="en-US" sz="4800" dirty="0">
                <a:solidFill>
                  <a:srgbClr val="000000"/>
                </a:solidFill>
              </a:rPr>
            </a:br>
            <a:endParaRPr lang="en-US" sz="4800" dirty="0">
              <a:solidFill>
                <a:srgbClr val="0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856" y="1856534"/>
            <a:ext cx="6806159"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9580"/>
          <a:stretch/>
        </p:blipFill>
        <p:spPr bwMode="auto">
          <a:xfrm>
            <a:off x="7019125" y="1956134"/>
            <a:ext cx="4163226"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81856" y="1273953"/>
            <a:ext cx="10162294" cy="369332"/>
          </a:xfrm>
          <a:prstGeom prst="rect">
            <a:avLst/>
          </a:prstGeom>
        </p:spPr>
        <p:txBody>
          <a:bodyPr wrap="square">
            <a:spAutoFit/>
          </a:bodyPr>
          <a:lstStyle/>
          <a:p>
            <a:r>
              <a:rPr lang="en-US" dirty="0">
                <a:solidFill>
                  <a:srgbClr val="000000"/>
                </a:solidFill>
              </a:rPr>
              <a:t>Recruiting and other HR reports will be available on the UC Report Center via </a:t>
            </a:r>
            <a:r>
              <a:rPr lang="en-US" dirty="0" smtClean="0">
                <a:solidFill>
                  <a:srgbClr val="000000"/>
                </a:solidFill>
              </a:rPr>
              <a:t>the </a:t>
            </a:r>
            <a:r>
              <a:rPr lang="en-US" dirty="0" err="1" smtClean="0">
                <a:solidFill>
                  <a:srgbClr val="000000"/>
                </a:solidFill>
              </a:rPr>
              <a:t>UCPath</a:t>
            </a:r>
            <a:r>
              <a:rPr lang="en-US" dirty="0" smtClean="0">
                <a:solidFill>
                  <a:srgbClr val="000000"/>
                </a:solidFill>
              </a:rPr>
              <a:t> </a:t>
            </a:r>
            <a:r>
              <a:rPr lang="en-US" dirty="0">
                <a:solidFill>
                  <a:srgbClr val="000000"/>
                </a:solidFill>
              </a:rPr>
              <a:t>Portal</a:t>
            </a:r>
          </a:p>
        </p:txBody>
      </p:sp>
    </p:spTree>
    <p:extLst>
      <p:ext uri="{BB962C8B-B14F-4D97-AF65-F5344CB8AC3E}">
        <p14:creationId xmlns:p14="http://schemas.microsoft.com/office/powerpoint/2010/main" val="215035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1986" y="-182880"/>
            <a:ext cx="3696101" cy="7141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86" y="48125"/>
            <a:ext cx="10867954" cy="6675120"/>
          </a:xfrm>
          <a:prstGeom prst="rect">
            <a:avLst/>
          </a:prstGeom>
        </p:spPr>
      </p:pic>
    </p:spTree>
    <p:extLst>
      <p:ext uri="{BB962C8B-B14F-4D97-AF65-F5344CB8AC3E}">
        <p14:creationId xmlns:p14="http://schemas.microsoft.com/office/powerpoint/2010/main" val="2996277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9286" y="-180074"/>
            <a:ext cx="3696101" cy="7223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5" y="442114"/>
            <a:ext cx="12320313" cy="5920586"/>
          </a:xfrm>
          <a:prstGeom prst="rect">
            <a:avLst/>
          </a:prstGeom>
        </p:spPr>
      </p:pic>
    </p:spTree>
    <p:custDataLst>
      <p:tags r:id="rId1"/>
    </p:custDataLst>
    <p:extLst>
      <p:ext uri="{BB962C8B-B14F-4D97-AF65-F5344CB8AC3E}">
        <p14:creationId xmlns:p14="http://schemas.microsoft.com/office/powerpoint/2010/main" val="1688459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3">
                    <a:lumMod val="75000"/>
                  </a:schemeClr>
                </a:solidFill>
              </a:rPr>
              <a:t>Questions re: TAM? </a:t>
            </a:r>
          </a:p>
        </p:txBody>
      </p:sp>
      <p:pic>
        <p:nvPicPr>
          <p:cNvPr id="6" name="Picture 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02180" y="2156603"/>
            <a:ext cx="2298854" cy="2760453"/>
          </a:xfrm>
          <a:prstGeom prst="rect">
            <a:avLst/>
          </a:prstGeom>
        </p:spPr>
      </p:pic>
    </p:spTree>
    <p:custDataLst>
      <p:tags r:id="rId1"/>
    </p:custDataLst>
    <p:extLst>
      <p:ext uri="{BB962C8B-B14F-4D97-AF65-F5344CB8AC3E}">
        <p14:creationId xmlns:p14="http://schemas.microsoft.com/office/powerpoint/2010/main" val="1300382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756488" y="2484831"/>
            <a:ext cx="0" cy="19171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6019" y="2975699"/>
            <a:ext cx="1181206" cy="866275"/>
          </a:xfrm>
          <a:prstGeom prst="rect">
            <a:avLst/>
          </a:prstGeom>
        </p:spPr>
      </p:pic>
      <p:sp>
        <p:nvSpPr>
          <p:cNvPr id="6" name="Title 1">
            <a:extLst>
              <a:ext uri="{FF2B5EF4-FFF2-40B4-BE49-F238E27FC236}">
                <a16:creationId xmlns:a16="http://schemas.microsoft.com/office/drawing/2014/main" id="{01D0EE65-F43E-8047-9AD8-3C2BA205CAF9}"/>
              </a:ext>
            </a:extLst>
          </p:cNvPr>
          <p:cNvSpPr txBox="1">
            <a:spLocks/>
          </p:cNvSpPr>
          <p:nvPr/>
        </p:nvSpPr>
        <p:spPr>
          <a:xfrm>
            <a:off x="2863325" y="2984703"/>
            <a:ext cx="8183711" cy="1256848"/>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dirty="0" smtClean="0"/>
              <a:t>ePerformance</a:t>
            </a:r>
            <a:endParaRPr lang="en-US" sz="6000" dirty="0"/>
          </a:p>
        </p:txBody>
      </p:sp>
      <p:sp>
        <p:nvSpPr>
          <p:cNvPr id="2" name="Subtitle 1"/>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4011922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3882"/>
            <a:ext cx="10515600" cy="590931"/>
          </a:xfrm>
        </p:spPr>
        <p:txBody>
          <a:bodyPr>
            <a:normAutofit fontScale="90000"/>
          </a:bodyPr>
          <a:lstStyle/>
          <a:p>
            <a:r>
              <a:rPr lang="en-US" dirty="0" err="1" smtClean="0"/>
              <a:t>UCPath</a:t>
            </a:r>
            <a:r>
              <a:rPr lang="en-US" dirty="0" smtClean="0"/>
              <a:t> </a:t>
            </a:r>
            <a:r>
              <a:rPr lang="en-US" dirty="0" err="1" smtClean="0"/>
              <a:t>ePerformance</a:t>
            </a:r>
            <a:r>
              <a:rPr lang="en-US" dirty="0" smtClean="0"/>
              <a:t> </a:t>
            </a:r>
            <a:r>
              <a:rPr lang="en-US" b="1" dirty="0" smtClean="0"/>
              <a:t>Overview</a:t>
            </a:r>
            <a:endParaRPr lang="en-US" b="1" dirty="0"/>
          </a:p>
        </p:txBody>
      </p:sp>
      <p:sp>
        <p:nvSpPr>
          <p:cNvPr id="3" name="Content Placeholder 2"/>
          <p:cNvSpPr>
            <a:spLocks noGrp="1"/>
          </p:cNvSpPr>
          <p:nvPr>
            <p:ph idx="1"/>
          </p:nvPr>
        </p:nvSpPr>
        <p:spPr>
          <a:xfrm>
            <a:off x="838200" y="1289538"/>
            <a:ext cx="10292256" cy="4915877"/>
          </a:xfrm>
        </p:spPr>
        <p:txBody>
          <a:bodyPr>
            <a:noAutofit/>
          </a:bodyPr>
          <a:lstStyle/>
          <a:p>
            <a:r>
              <a:rPr lang="en-US" dirty="0" smtClean="0">
                <a:solidFill>
                  <a:schemeClr val="tx1"/>
                </a:solidFill>
                <a:latin typeface="+mn-lt"/>
              </a:rPr>
              <a:t>ePerformance is </a:t>
            </a:r>
            <a:r>
              <a:rPr lang="en-US" dirty="0">
                <a:solidFill>
                  <a:schemeClr val="tx1"/>
                </a:solidFill>
                <a:latin typeface="+mn-lt"/>
              </a:rPr>
              <a:t>the </a:t>
            </a:r>
            <a:r>
              <a:rPr lang="en-US" dirty="0" smtClean="0">
                <a:solidFill>
                  <a:schemeClr val="tx1"/>
                </a:solidFill>
                <a:latin typeface="+mn-lt"/>
              </a:rPr>
              <a:t>performance management module </a:t>
            </a:r>
            <a:r>
              <a:rPr lang="en-US" dirty="0">
                <a:solidFill>
                  <a:schemeClr val="tx1"/>
                </a:solidFill>
                <a:latin typeface="+mn-lt"/>
              </a:rPr>
              <a:t>of UCPath for staff </a:t>
            </a:r>
            <a:r>
              <a:rPr lang="en-US" dirty="0" smtClean="0">
                <a:solidFill>
                  <a:schemeClr val="tx1"/>
                </a:solidFill>
                <a:latin typeface="+mn-lt"/>
              </a:rPr>
              <a:t>employees</a:t>
            </a:r>
          </a:p>
          <a:p>
            <a:endParaRPr lang="en-US" dirty="0" smtClean="0">
              <a:solidFill>
                <a:schemeClr val="tx1"/>
              </a:solidFill>
              <a:latin typeface="+mn-lt"/>
            </a:endParaRPr>
          </a:p>
          <a:p>
            <a:r>
              <a:rPr lang="en-US" dirty="0">
                <a:solidFill>
                  <a:schemeClr val="tx1"/>
                </a:solidFill>
                <a:latin typeface="+mn-lt"/>
              </a:rPr>
              <a:t>The following locations are implementing </a:t>
            </a:r>
            <a:r>
              <a:rPr lang="en-US" dirty="0" err="1">
                <a:solidFill>
                  <a:schemeClr val="tx1"/>
                </a:solidFill>
                <a:latin typeface="+mn-lt"/>
              </a:rPr>
              <a:t>ePerformance</a:t>
            </a:r>
            <a:r>
              <a:rPr lang="en-US" dirty="0">
                <a:solidFill>
                  <a:schemeClr val="tx1"/>
                </a:solidFill>
                <a:latin typeface="+mn-lt"/>
              </a:rPr>
              <a:t> </a:t>
            </a:r>
          </a:p>
          <a:p>
            <a:pPr marL="1085732" lvl="1" indent="-342900">
              <a:buFont typeface="Wingdings" panose="05000000000000000000" pitchFamily="2" charset="2"/>
              <a:buChar char="v"/>
            </a:pPr>
            <a:r>
              <a:rPr lang="en-US" sz="1800" dirty="0">
                <a:solidFill>
                  <a:schemeClr val="tx1"/>
                </a:solidFill>
                <a:latin typeface="+mn-lt"/>
              </a:rPr>
              <a:t>UCOP, Riverside, Irvine</a:t>
            </a:r>
            <a:r>
              <a:rPr lang="en-US" sz="1800" dirty="0" smtClean="0">
                <a:solidFill>
                  <a:schemeClr val="tx1"/>
                </a:solidFill>
                <a:latin typeface="+mn-lt"/>
              </a:rPr>
              <a:t>, Irvine Health, </a:t>
            </a:r>
            <a:r>
              <a:rPr lang="en-US" sz="1800" dirty="0">
                <a:solidFill>
                  <a:schemeClr val="tx1"/>
                </a:solidFill>
                <a:latin typeface="+mn-lt"/>
              </a:rPr>
              <a:t>Davis</a:t>
            </a:r>
            <a:r>
              <a:rPr lang="en-US" sz="1800" dirty="0" smtClean="0">
                <a:solidFill>
                  <a:schemeClr val="tx1"/>
                </a:solidFill>
                <a:latin typeface="+mn-lt"/>
              </a:rPr>
              <a:t>, Davis Health,  </a:t>
            </a:r>
            <a:r>
              <a:rPr lang="en-US" sz="1800" dirty="0">
                <a:solidFill>
                  <a:schemeClr val="tx1"/>
                </a:solidFill>
                <a:latin typeface="+mn-lt"/>
              </a:rPr>
              <a:t>ANR, Berkeley, San Francisco</a:t>
            </a:r>
            <a:r>
              <a:rPr lang="en-US" sz="1800" dirty="0" smtClean="0">
                <a:solidFill>
                  <a:schemeClr val="tx1"/>
                </a:solidFill>
                <a:latin typeface="+mn-lt"/>
              </a:rPr>
              <a:t>, San Francisco Health, </a:t>
            </a:r>
            <a:r>
              <a:rPr lang="en-US" sz="1800" dirty="0">
                <a:solidFill>
                  <a:schemeClr val="tx1"/>
                </a:solidFill>
                <a:latin typeface="+mn-lt"/>
              </a:rPr>
              <a:t>Santa Cruz</a:t>
            </a:r>
          </a:p>
          <a:p>
            <a:endParaRPr lang="en-US" dirty="0">
              <a:solidFill>
                <a:schemeClr val="tx1"/>
              </a:solidFill>
              <a:latin typeface="+mn-lt"/>
            </a:endParaRPr>
          </a:p>
          <a:p>
            <a:pPr>
              <a:spcAft>
                <a:spcPts val="600"/>
              </a:spcAft>
            </a:pPr>
            <a:r>
              <a:rPr lang="en-US" dirty="0" err="1">
                <a:solidFill>
                  <a:schemeClr val="tx1"/>
                </a:solidFill>
                <a:latin typeface="+mn-lt"/>
              </a:rPr>
              <a:t>ePerformance</a:t>
            </a:r>
            <a:r>
              <a:rPr lang="en-US" dirty="0">
                <a:solidFill>
                  <a:schemeClr val="tx1"/>
                </a:solidFill>
                <a:latin typeface="+mn-lt"/>
              </a:rPr>
              <a:t> is managed locally — not at the </a:t>
            </a:r>
            <a:r>
              <a:rPr lang="en-US" dirty="0" err="1">
                <a:solidFill>
                  <a:schemeClr val="tx1"/>
                </a:solidFill>
                <a:latin typeface="+mn-lt"/>
              </a:rPr>
              <a:t>UCPath</a:t>
            </a:r>
            <a:r>
              <a:rPr lang="en-US" dirty="0">
                <a:solidFill>
                  <a:schemeClr val="tx1"/>
                </a:solidFill>
                <a:latin typeface="+mn-lt"/>
              </a:rPr>
              <a:t> Center</a:t>
            </a:r>
          </a:p>
          <a:p>
            <a:pPr>
              <a:spcAft>
                <a:spcPts val="600"/>
              </a:spcAft>
            </a:pPr>
            <a:endParaRPr lang="en-US" dirty="0">
              <a:solidFill>
                <a:schemeClr val="tx1"/>
              </a:solidFill>
              <a:latin typeface="+mn-lt"/>
            </a:endParaRPr>
          </a:p>
          <a:p>
            <a:pPr>
              <a:spcBef>
                <a:spcPts val="600"/>
              </a:spcBef>
            </a:pPr>
            <a:r>
              <a:rPr lang="en-US" dirty="0">
                <a:solidFill>
                  <a:schemeClr val="tx1"/>
                </a:solidFill>
                <a:latin typeface="+mn-lt"/>
              </a:rPr>
              <a:t>UC Davis and UC Davis Health will use the same </a:t>
            </a:r>
            <a:r>
              <a:rPr lang="en-US" dirty="0" smtClean="0">
                <a:solidFill>
                  <a:schemeClr val="tx1"/>
                </a:solidFill>
                <a:latin typeface="+mn-lt"/>
              </a:rPr>
              <a:t>templates and </a:t>
            </a:r>
            <a:r>
              <a:rPr lang="en-US" dirty="0">
                <a:solidFill>
                  <a:schemeClr val="tx1"/>
                </a:solidFill>
                <a:latin typeface="+mn-lt"/>
              </a:rPr>
              <a:t>rating scales in </a:t>
            </a:r>
            <a:r>
              <a:rPr lang="en-US" dirty="0" err="1">
                <a:solidFill>
                  <a:schemeClr val="tx1"/>
                </a:solidFill>
                <a:latin typeface="+mn-lt"/>
              </a:rPr>
              <a:t>ePerformance</a:t>
            </a:r>
            <a:endParaRPr lang="en-US" dirty="0">
              <a:solidFill>
                <a:schemeClr val="tx1"/>
              </a:solidFill>
              <a:latin typeface="+mn-lt"/>
            </a:endParaRPr>
          </a:p>
          <a:p>
            <a:pPr>
              <a:spcBef>
                <a:spcPts val="600"/>
              </a:spcBef>
            </a:pPr>
            <a:endParaRPr lang="en-US" dirty="0">
              <a:solidFill>
                <a:schemeClr val="tx1"/>
              </a:solidFill>
              <a:latin typeface="+mn-lt"/>
            </a:endParaRPr>
          </a:p>
          <a:p>
            <a:r>
              <a:rPr lang="en-US" dirty="0" smtClean="0">
                <a:solidFill>
                  <a:schemeClr val="tx1"/>
                </a:solidFill>
                <a:latin typeface="+mn-lt"/>
              </a:rPr>
              <a:t>Human Resources will continue to communicate </a:t>
            </a:r>
            <a:r>
              <a:rPr lang="en-US" dirty="0">
                <a:solidFill>
                  <a:schemeClr val="tx1"/>
                </a:solidFill>
                <a:latin typeface="+mn-lt"/>
              </a:rPr>
              <a:t>the </a:t>
            </a:r>
            <a:r>
              <a:rPr lang="en-US" dirty="0" smtClean="0">
                <a:solidFill>
                  <a:schemeClr val="tx1"/>
                </a:solidFill>
                <a:latin typeface="+mn-lt"/>
              </a:rPr>
              <a:t>schedule </a:t>
            </a:r>
            <a:r>
              <a:rPr lang="en-US" dirty="0">
                <a:solidFill>
                  <a:schemeClr val="tx1"/>
                </a:solidFill>
                <a:latin typeface="+mn-lt"/>
              </a:rPr>
              <a:t>for all annual evaluations </a:t>
            </a:r>
          </a:p>
          <a:p>
            <a:endParaRPr lang="en-US" dirty="0">
              <a:solidFill>
                <a:schemeClr val="tx1"/>
              </a:solidFill>
              <a:latin typeface="+mn-lt"/>
            </a:endParaRPr>
          </a:p>
          <a:p>
            <a:pPr marL="342900" indent="-342900">
              <a:buFont typeface="Arial" panose="020B0604020202020204" pitchFamily="34" charset="0"/>
              <a:buChar char="•"/>
            </a:pPr>
            <a:endParaRPr lang="en-US" dirty="0" smtClean="0">
              <a:solidFill>
                <a:schemeClr val="tx1"/>
              </a:solidFill>
              <a:latin typeface="+mn-lt"/>
            </a:endParaRPr>
          </a:p>
          <a:p>
            <a:pPr marL="742832" lvl="1" indent="0">
              <a:buNone/>
            </a:pPr>
            <a:endParaRPr lang="en-US" sz="1800" dirty="0">
              <a:solidFill>
                <a:schemeClr val="tx1"/>
              </a:solidFill>
              <a:latin typeface="+mn-lt"/>
            </a:endParaRPr>
          </a:p>
          <a:p>
            <a:endParaRPr lang="en-US" dirty="0">
              <a:solidFill>
                <a:schemeClr val="tx1"/>
              </a:solidFill>
              <a:latin typeface="+mn-lt"/>
            </a:endParaRPr>
          </a:p>
        </p:txBody>
      </p:sp>
    </p:spTree>
    <p:extLst>
      <p:ext uri="{BB962C8B-B14F-4D97-AF65-F5344CB8AC3E}">
        <p14:creationId xmlns:p14="http://schemas.microsoft.com/office/powerpoint/2010/main" val="3199822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35" y="736208"/>
            <a:ext cx="10515600" cy="590931"/>
          </a:xfrm>
        </p:spPr>
        <p:txBody>
          <a:bodyPr>
            <a:normAutofit fontScale="90000"/>
          </a:bodyPr>
          <a:lstStyle/>
          <a:p>
            <a:r>
              <a:rPr lang="en-US" dirty="0" err="1" smtClean="0"/>
              <a:t>UCPath</a:t>
            </a:r>
            <a:r>
              <a:rPr lang="en-US" dirty="0" smtClean="0"/>
              <a:t> </a:t>
            </a:r>
            <a:r>
              <a:rPr lang="en-US" dirty="0" err="1" smtClean="0"/>
              <a:t>ePerformance</a:t>
            </a:r>
            <a:r>
              <a:rPr lang="en-US" dirty="0" smtClean="0"/>
              <a:t> </a:t>
            </a:r>
            <a:r>
              <a:rPr lang="en-US" b="1" dirty="0"/>
              <a:t>Access and </a:t>
            </a:r>
            <a:r>
              <a:rPr lang="en-US" b="1" dirty="0" smtClean="0"/>
              <a:t>Key </a:t>
            </a:r>
            <a:r>
              <a:rPr lang="en-US" b="1" dirty="0"/>
              <a:t>Features</a:t>
            </a:r>
          </a:p>
        </p:txBody>
      </p:sp>
      <p:sp>
        <p:nvSpPr>
          <p:cNvPr id="3" name="Content Placeholder 2"/>
          <p:cNvSpPr>
            <a:spLocks noGrp="1"/>
          </p:cNvSpPr>
          <p:nvPr>
            <p:ph idx="1"/>
          </p:nvPr>
        </p:nvSpPr>
        <p:spPr>
          <a:xfrm>
            <a:off x="730135" y="1915446"/>
            <a:ext cx="11049000" cy="4069718"/>
          </a:xfrm>
        </p:spPr>
        <p:txBody>
          <a:bodyPr>
            <a:normAutofit/>
          </a:bodyPr>
          <a:lstStyle/>
          <a:p>
            <a:pPr>
              <a:lnSpc>
                <a:spcPct val="150000"/>
              </a:lnSpc>
            </a:pPr>
            <a:r>
              <a:rPr lang="en-US" dirty="0" smtClean="0">
                <a:solidFill>
                  <a:schemeClr val="tx1"/>
                </a:solidFill>
                <a:latin typeface="+mn-lt"/>
              </a:rPr>
              <a:t>Access </a:t>
            </a:r>
            <a:r>
              <a:rPr lang="en-US" dirty="0" err="1" smtClean="0">
                <a:solidFill>
                  <a:schemeClr val="tx1"/>
                </a:solidFill>
                <a:latin typeface="+mn-lt"/>
              </a:rPr>
              <a:t>ePerformance</a:t>
            </a:r>
            <a:endParaRPr lang="en-US" dirty="0" smtClean="0">
              <a:solidFill>
                <a:schemeClr val="tx1"/>
              </a:solidFill>
              <a:latin typeface="+mn-lt"/>
            </a:endParaRPr>
          </a:p>
          <a:p>
            <a:pPr lvl="1">
              <a:lnSpc>
                <a:spcPct val="150000"/>
              </a:lnSpc>
              <a:buFont typeface="Wingdings" panose="05000000000000000000" pitchFamily="2" charset="2"/>
              <a:buChar char="v"/>
            </a:pPr>
            <a:r>
              <a:rPr lang="en-US" dirty="0" smtClean="0">
                <a:solidFill>
                  <a:schemeClr val="tx1"/>
                </a:solidFill>
                <a:latin typeface="+mn-lt"/>
              </a:rPr>
              <a:t>Web-based links will be posted on Service Channel websites</a:t>
            </a:r>
          </a:p>
          <a:p>
            <a:pPr lvl="1">
              <a:lnSpc>
                <a:spcPct val="150000"/>
              </a:lnSpc>
              <a:buFont typeface="Wingdings" panose="05000000000000000000" pitchFamily="2" charset="2"/>
              <a:buChar char="v"/>
            </a:pPr>
            <a:r>
              <a:rPr lang="en-US" dirty="0" smtClean="0">
                <a:solidFill>
                  <a:schemeClr val="tx1"/>
                </a:solidFill>
                <a:latin typeface="+mn-lt"/>
              </a:rPr>
              <a:t>Bookmark the URL for easy access</a:t>
            </a:r>
          </a:p>
          <a:p>
            <a:pPr>
              <a:lnSpc>
                <a:spcPct val="150000"/>
              </a:lnSpc>
            </a:pPr>
            <a:r>
              <a:rPr lang="en-US" dirty="0" smtClean="0">
                <a:solidFill>
                  <a:schemeClr val="tx1"/>
                </a:solidFill>
                <a:latin typeface="+mn-lt"/>
              </a:rPr>
              <a:t>Dashboards</a:t>
            </a:r>
          </a:p>
          <a:p>
            <a:pPr lvl="1">
              <a:lnSpc>
                <a:spcPct val="150000"/>
              </a:lnSpc>
              <a:buFont typeface="Wingdings" panose="05000000000000000000" pitchFamily="2" charset="2"/>
              <a:buChar char="v"/>
            </a:pPr>
            <a:r>
              <a:rPr lang="en-US" dirty="0" smtClean="0">
                <a:solidFill>
                  <a:schemeClr val="tx1"/>
                </a:solidFill>
                <a:latin typeface="+mn-lt"/>
              </a:rPr>
              <a:t>Summary “</a:t>
            </a:r>
            <a:r>
              <a:rPr lang="en-US" dirty="0">
                <a:solidFill>
                  <a:schemeClr val="tx1"/>
                </a:solidFill>
                <a:latin typeface="+mn-lt"/>
              </a:rPr>
              <a:t>dashboard” to view multiple evaluations </a:t>
            </a:r>
          </a:p>
          <a:p>
            <a:pPr lvl="1">
              <a:lnSpc>
                <a:spcPct val="150000"/>
              </a:lnSpc>
              <a:buFont typeface="Wingdings" panose="05000000000000000000" pitchFamily="2" charset="2"/>
              <a:buChar char="v"/>
            </a:pPr>
            <a:r>
              <a:rPr lang="en-US" dirty="0">
                <a:solidFill>
                  <a:schemeClr val="tx1"/>
                </a:solidFill>
                <a:latin typeface="+mn-lt"/>
              </a:rPr>
              <a:t>Mass </a:t>
            </a:r>
            <a:r>
              <a:rPr lang="en-US" dirty="0" smtClean="0">
                <a:solidFill>
                  <a:schemeClr val="tx1"/>
                </a:solidFill>
                <a:latin typeface="+mn-lt"/>
              </a:rPr>
              <a:t>approvals to approve multiple evaluations</a:t>
            </a:r>
          </a:p>
          <a:p>
            <a:pPr lvl="1">
              <a:lnSpc>
                <a:spcPct val="150000"/>
              </a:lnSpc>
              <a:buFont typeface="Wingdings" panose="05000000000000000000" pitchFamily="2" charset="2"/>
              <a:buChar char="v"/>
            </a:pPr>
            <a:r>
              <a:rPr lang="en-US" dirty="0" smtClean="0">
                <a:solidFill>
                  <a:schemeClr val="tx1"/>
                </a:solidFill>
                <a:latin typeface="+mn-lt"/>
              </a:rPr>
              <a:t>Real time </a:t>
            </a:r>
            <a:r>
              <a:rPr lang="en-US" dirty="0" smtClean="0">
                <a:solidFill>
                  <a:schemeClr val="tx1"/>
                </a:solidFill>
              </a:rPr>
              <a:t>supervisor</a:t>
            </a:r>
            <a:r>
              <a:rPr lang="en-US" dirty="0" smtClean="0">
                <a:solidFill>
                  <a:schemeClr val="tx1"/>
                </a:solidFill>
                <a:latin typeface="+mn-lt"/>
              </a:rPr>
              <a:t> reports to track review completion status</a:t>
            </a:r>
          </a:p>
          <a:p>
            <a:pPr>
              <a:lnSpc>
                <a:spcPct val="150000"/>
              </a:lnSpc>
            </a:pPr>
            <a:r>
              <a:rPr lang="en-US" dirty="0" smtClean="0">
                <a:solidFill>
                  <a:schemeClr val="tx1"/>
                </a:solidFill>
                <a:latin typeface="+mn-lt"/>
              </a:rPr>
              <a:t>Nomination feature (pilot for non-rep)</a:t>
            </a:r>
            <a:endParaRPr lang="en-US" dirty="0">
              <a:solidFill>
                <a:schemeClr val="tx1"/>
              </a:solidFill>
              <a:latin typeface="+mn-lt"/>
            </a:endParaRPr>
          </a:p>
          <a:p>
            <a:pPr marL="0" indent="0">
              <a:buNone/>
            </a:pPr>
            <a:endParaRPr lang="en-US" sz="2400" dirty="0">
              <a:solidFill>
                <a:schemeClr val="tx1"/>
              </a:solidFill>
            </a:endParaRPr>
          </a:p>
        </p:txBody>
      </p:sp>
    </p:spTree>
    <p:extLst>
      <p:ext uri="{BB962C8B-B14F-4D97-AF65-F5344CB8AC3E}">
        <p14:creationId xmlns:p14="http://schemas.microsoft.com/office/powerpoint/2010/main" val="3081475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872" y="1700105"/>
            <a:ext cx="10515600" cy="4351338"/>
          </a:xfrm>
        </p:spPr>
        <p:txBody>
          <a:bodyPr vert="horz" lIns="91440" tIns="45720" rIns="91440" bIns="45720" rtlCol="0" anchor="t">
            <a:normAutofit fontScale="92500" lnSpcReduction="10000"/>
          </a:bodyPr>
          <a:lstStyle/>
          <a:p>
            <a:r>
              <a:rPr lang="en-US" sz="2400" dirty="0" smtClean="0">
                <a:latin typeface="+mn-lt"/>
              </a:rPr>
              <a:t>Welcome</a:t>
            </a:r>
            <a:endParaRPr lang="en-US" sz="2400" dirty="0">
              <a:latin typeface="+mn-lt"/>
            </a:endParaRPr>
          </a:p>
          <a:p>
            <a:r>
              <a:rPr lang="en-US" sz="2400" dirty="0" smtClean="0">
                <a:latin typeface="+mn-lt"/>
              </a:rPr>
              <a:t>Review February “Meeting in a Box” Topics</a:t>
            </a:r>
          </a:p>
          <a:p>
            <a:pPr marL="0" indent="0">
              <a:buNone/>
            </a:pPr>
            <a:r>
              <a:rPr lang="en-US" sz="2400" dirty="0">
                <a:latin typeface="+mn-lt"/>
                <a:cs typeface="Calibri"/>
              </a:rPr>
              <a:t> </a:t>
            </a:r>
            <a:r>
              <a:rPr lang="en-US" sz="2400" dirty="0" smtClean="0">
                <a:latin typeface="+mn-lt"/>
                <a:cs typeface="Calibri"/>
              </a:rPr>
              <a:t>   -  Talent Acquisition Management</a:t>
            </a:r>
          </a:p>
          <a:p>
            <a:pPr marL="0" indent="0">
              <a:buNone/>
            </a:pPr>
            <a:r>
              <a:rPr lang="en-US" sz="2400" dirty="0">
                <a:latin typeface="+mn-lt"/>
                <a:cs typeface="Calibri"/>
              </a:rPr>
              <a:t> </a:t>
            </a:r>
            <a:r>
              <a:rPr lang="en-US" sz="2400" dirty="0" smtClean="0">
                <a:latin typeface="+mn-lt"/>
                <a:cs typeface="Calibri"/>
              </a:rPr>
              <a:t>   -  ePerformance</a:t>
            </a:r>
          </a:p>
          <a:p>
            <a:pPr marL="0" indent="0">
              <a:buNone/>
            </a:pPr>
            <a:r>
              <a:rPr lang="en-US" sz="2400" dirty="0">
                <a:latin typeface="+mn-lt"/>
                <a:cs typeface="Calibri"/>
              </a:rPr>
              <a:t> </a:t>
            </a:r>
            <a:r>
              <a:rPr lang="en-US" sz="2400" dirty="0" smtClean="0">
                <a:latin typeface="+mn-lt"/>
                <a:cs typeface="Calibri"/>
              </a:rPr>
              <a:t>   -  Benefits</a:t>
            </a:r>
          </a:p>
          <a:p>
            <a:pPr marL="0" indent="0">
              <a:buNone/>
            </a:pPr>
            <a:r>
              <a:rPr lang="en-US" sz="2400" dirty="0">
                <a:latin typeface="+mn-lt"/>
                <a:cs typeface="Calibri"/>
              </a:rPr>
              <a:t> </a:t>
            </a:r>
            <a:r>
              <a:rPr lang="en-US" sz="2400" dirty="0" smtClean="0">
                <a:latin typeface="+mn-lt"/>
                <a:cs typeface="Calibri"/>
              </a:rPr>
              <a:t>   -  DUO/Direct Deposit</a:t>
            </a:r>
          </a:p>
          <a:p>
            <a:pPr marL="0" indent="0">
              <a:buNone/>
            </a:pPr>
            <a:r>
              <a:rPr lang="en-US" sz="2400" dirty="0">
                <a:latin typeface="+mn-lt"/>
                <a:cs typeface="Calibri"/>
              </a:rPr>
              <a:t> </a:t>
            </a:r>
            <a:r>
              <a:rPr lang="en-US" sz="2400" dirty="0" smtClean="0">
                <a:latin typeface="+mn-lt"/>
                <a:cs typeface="Calibri"/>
              </a:rPr>
              <a:t>   -  Cutover/Freeze Activities</a:t>
            </a:r>
          </a:p>
          <a:p>
            <a:r>
              <a:rPr lang="en-US" sz="2400" dirty="0" smtClean="0">
                <a:latin typeface="+mn-lt"/>
              </a:rPr>
              <a:t>Question &amp; Answer Session</a:t>
            </a:r>
            <a:endParaRPr lang="en-US" sz="2400" dirty="0">
              <a:latin typeface="+mn-lt"/>
            </a:endParaRPr>
          </a:p>
          <a:p>
            <a:r>
              <a:rPr lang="en-US" sz="2400" dirty="0" smtClean="0">
                <a:latin typeface="+mn-lt"/>
              </a:rPr>
              <a:t>UCPath Updates </a:t>
            </a:r>
          </a:p>
          <a:p>
            <a:r>
              <a:rPr lang="en-US" sz="2400" dirty="0" smtClean="0">
                <a:latin typeface="+mn-lt"/>
              </a:rPr>
              <a:t>Next </a:t>
            </a:r>
            <a:r>
              <a:rPr lang="en-US" sz="2400" dirty="0">
                <a:latin typeface="+mn-lt"/>
              </a:rPr>
              <a:t>Steps</a:t>
            </a:r>
          </a:p>
          <a:p>
            <a:pPr marL="0" indent="0">
              <a:buNone/>
            </a:pPr>
            <a:endParaRPr lang="en-US" dirty="0"/>
          </a:p>
        </p:txBody>
      </p:sp>
      <p:sp>
        <p:nvSpPr>
          <p:cNvPr id="6" name="Text Placeholder 4"/>
          <p:cNvSpPr txBox="1">
            <a:spLocks/>
          </p:cNvSpPr>
          <p:nvPr/>
        </p:nvSpPr>
        <p:spPr>
          <a:xfrm>
            <a:off x="486303" y="402874"/>
            <a:ext cx="10574338" cy="879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accent1">
                    <a:lumMod val="75000"/>
                  </a:schemeClr>
                </a:solidFill>
              </a:rPr>
              <a:t>Agenda</a:t>
            </a:r>
          </a:p>
        </p:txBody>
      </p:sp>
      <p:sp>
        <p:nvSpPr>
          <p:cNvPr id="2" name="Slide Number Placeholder 1"/>
          <p:cNvSpPr>
            <a:spLocks noGrp="1"/>
          </p:cNvSpPr>
          <p:nvPr>
            <p:ph type="sldNum" sz="quarter" idx="4294967295"/>
          </p:nvPr>
        </p:nvSpPr>
        <p:spPr/>
        <p:txBody>
          <a:bodyPr/>
          <a:lstStyle/>
          <a:p>
            <a:endParaRPr lang="en-US" dirty="0"/>
          </a:p>
        </p:txBody>
      </p:sp>
      <p:pic>
        <p:nvPicPr>
          <p:cNvPr id="5" name="Picture 4"/>
          <p:cNvPicPr>
            <a:picLocks noChangeAspect="1"/>
          </p:cNvPicPr>
          <p:nvPr/>
        </p:nvPicPr>
        <p:blipFill>
          <a:blip r:embed="rId3"/>
          <a:stretch>
            <a:fillRect/>
          </a:stretch>
        </p:blipFill>
        <p:spPr>
          <a:xfrm>
            <a:off x="8270628" y="1869139"/>
            <a:ext cx="2790013" cy="3526527"/>
          </a:xfrm>
          <a:prstGeom prst="rect">
            <a:avLst/>
          </a:prstGeom>
        </p:spPr>
      </p:pic>
    </p:spTree>
    <p:custDataLst>
      <p:tags r:id="rId1"/>
    </p:custDataLst>
    <p:extLst>
      <p:ext uri="{BB962C8B-B14F-4D97-AF65-F5344CB8AC3E}">
        <p14:creationId xmlns:p14="http://schemas.microsoft.com/office/powerpoint/2010/main" val="2545758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451391"/>
            <a:ext cx="8596668" cy="1320800"/>
          </a:xfrm>
        </p:spPr>
        <p:txBody>
          <a:bodyPr/>
          <a:lstStyle/>
          <a:p>
            <a:r>
              <a:rPr lang="en-US" dirty="0" smtClean="0"/>
              <a:t>What’s Changing</a:t>
            </a:r>
            <a:endParaRPr lang="en-US" dirty="0"/>
          </a:p>
        </p:txBody>
      </p:sp>
      <p:sp>
        <p:nvSpPr>
          <p:cNvPr id="3" name="Content Placeholder 2"/>
          <p:cNvSpPr>
            <a:spLocks noGrp="1"/>
          </p:cNvSpPr>
          <p:nvPr>
            <p:ph idx="1"/>
          </p:nvPr>
        </p:nvSpPr>
        <p:spPr>
          <a:xfrm>
            <a:off x="669960" y="1203569"/>
            <a:ext cx="10130902" cy="5529739"/>
          </a:xfrm>
        </p:spPr>
        <p:txBody>
          <a:bodyPr>
            <a:normAutofit/>
          </a:bodyPr>
          <a:lstStyle/>
          <a:p>
            <a:r>
              <a:rPr lang="en-US" dirty="0">
                <a:solidFill>
                  <a:schemeClr val="tx1"/>
                </a:solidFill>
                <a:latin typeface="+mn-lt"/>
              </a:rPr>
              <a:t>Campus and Health will be </a:t>
            </a:r>
            <a:r>
              <a:rPr lang="en-US" dirty="0" smtClean="0">
                <a:solidFill>
                  <a:schemeClr val="tx1"/>
                </a:solidFill>
                <a:latin typeface="+mn-lt"/>
              </a:rPr>
              <a:t>using </a:t>
            </a:r>
            <a:r>
              <a:rPr lang="en-US" dirty="0">
                <a:solidFill>
                  <a:schemeClr val="tx1"/>
                </a:solidFill>
                <a:latin typeface="+mn-lt"/>
              </a:rPr>
              <a:t>the same performance management system for staff who currently use EPAR or </a:t>
            </a:r>
            <a:r>
              <a:rPr lang="en-US" dirty="0" err="1">
                <a:solidFill>
                  <a:schemeClr val="tx1"/>
                </a:solidFill>
                <a:latin typeface="+mn-lt"/>
              </a:rPr>
              <a:t>ePerformance</a:t>
            </a:r>
            <a:r>
              <a:rPr lang="en-US" dirty="0">
                <a:solidFill>
                  <a:schemeClr val="tx1"/>
                </a:solidFill>
                <a:latin typeface="+mn-lt"/>
              </a:rPr>
              <a:t> </a:t>
            </a:r>
          </a:p>
          <a:p>
            <a:pPr lvl="1">
              <a:buFont typeface="Wingdings" panose="05000000000000000000" pitchFamily="2" charset="2"/>
              <a:buChar char="v"/>
            </a:pPr>
            <a:r>
              <a:rPr lang="en-US" sz="1800" dirty="0" smtClean="0">
                <a:solidFill>
                  <a:schemeClr val="tx1"/>
                </a:solidFill>
                <a:latin typeface="+mn-lt"/>
              </a:rPr>
              <a:t>Campus </a:t>
            </a:r>
            <a:r>
              <a:rPr lang="en-US" sz="1800" dirty="0">
                <a:solidFill>
                  <a:schemeClr val="tx1"/>
                </a:solidFill>
                <a:latin typeface="+mn-lt"/>
              </a:rPr>
              <a:t>employees will transition from the EPAR system to </a:t>
            </a:r>
            <a:r>
              <a:rPr lang="en-US" sz="1800" dirty="0" err="1">
                <a:solidFill>
                  <a:schemeClr val="tx1"/>
                </a:solidFill>
                <a:latin typeface="+mn-lt"/>
              </a:rPr>
              <a:t>UCPath</a:t>
            </a:r>
            <a:r>
              <a:rPr lang="en-US" sz="1800" dirty="0">
                <a:solidFill>
                  <a:schemeClr val="tx1"/>
                </a:solidFill>
                <a:latin typeface="+mn-lt"/>
              </a:rPr>
              <a:t> </a:t>
            </a:r>
            <a:r>
              <a:rPr lang="en-US" sz="1800" dirty="0" err="1">
                <a:solidFill>
                  <a:schemeClr val="tx1"/>
                </a:solidFill>
                <a:latin typeface="+mn-lt"/>
              </a:rPr>
              <a:t>ePerformance</a:t>
            </a:r>
            <a:endParaRPr lang="en-US" sz="1800" dirty="0">
              <a:solidFill>
                <a:schemeClr val="tx1"/>
              </a:solidFill>
              <a:latin typeface="+mn-lt"/>
            </a:endParaRPr>
          </a:p>
          <a:p>
            <a:pPr lvl="1">
              <a:buFont typeface="Wingdings" panose="05000000000000000000" pitchFamily="2" charset="2"/>
              <a:buChar char="v"/>
            </a:pPr>
            <a:r>
              <a:rPr lang="en-US" sz="1800" dirty="0">
                <a:solidFill>
                  <a:schemeClr val="tx1"/>
                </a:solidFill>
                <a:latin typeface="+mn-lt"/>
              </a:rPr>
              <a:t>Health employees will transition </a:t>
            </a:r>
            <a:r>
              <a:rPr lang="en-US" sz="1800" dirty="0" smtClean="0">
                <a:solidFill>
                  <a:schemeClr val="tx1"/>
                </a:solidFill>
                <a:latin typeface="+mn-lt"/>
              </a:rPr>
              <a:t>from </a:t>
            </a:r>
            <a:r>
              <a:rPr lang="en-US" sz="1800" dirty="0" err="1" smtClean="0">
                <a:solidFill>
                  <a:schemeClr val="tx1"/>
                </a:solidFill>
                <a:latin typeface="+mn-lt"/>
              </a:rPr>
              <a:t>ePerformance</a:t>
            </a:r>
            <a:r>
              <a:rPr lang="en-US" sz="1800" dirty="0" smtClean="0">
                <a:solidFill>
                  <a:schemeClr val="tx1"/>
                </a:solidFill>
                <a:latin typeface="+mn-lt"/>
              </a:rPr>
              <a:t> </a:t>
            </a:r>
            <a:r>
              <a:rPr lang="en-US" sz="1800" dirty="0" err="1" smtClean="0">
                <a:solidFill>
                  <a:schemeClr val="tx1"/>
                </a:solidFill>
                <a:latin typeface="+mn-lt"/>
              </a:rPr>
              <a:t>UCPath</a:t>
            </a:r>
            <a:r>
              <a:rPr lang="en-US" sz="1800" dirty="0" smtClean="0">
                <a:solidFill>
                  <a:schemeClr val="tx1"/>
                </a:solidFill>
                <a:latin typeface="+mn-lt"/>
              </a:rPr>
              <a:t> </a:t>
            </a:r>
            <a:r>
              <a:rPr lang="en-US" sz="1800" dirty="0" err="1">
                <a:solidFill>
                  <a:schemeClr val="tx1"/>
                </a:solidFill>
                <a:latin typeface="+mn-lt"/>
              </a:rPr>
              <a:t>ePerformance</a:t>
            </a:r>
            <a:endParaRPr lang="en-US" sz="1800" dirty="0">
              <a:solidFill>
                <a:schemeClr val="tx1"/>
              </a:solidFill>
              <a:latin typeface="+mn-lt"/>
            </a:endParaRPr>
          </a:p>
          <a:p>
            <a:endParaRPr lang="en-US" dirty="0">
              <a:solidFill>
                <a:schemeClr val="tx1"/>
              </a:solidFill>
              <a:latin typeface="+mn-lt"/>
            </a:endParaRPr>
          </a:p>
          <a:p>
            <a:r>
              <a:rPr lang="en-US" dirty="0">
                <a:solidFill>
                  <a:schemeClr val="tx1"/>
                </a:solidFill>
                <a:latin typeface="+mn-lt"/>
              </a:rPr>
              <a:t>UC Davis will </a:t>
            </a:r>
            <a:r>
              <a:rPr lang="en-US" dirty="0" smtClean="0">
                <a:solidFill>
                  <a:schemeClr val="tx1"/>
                </a:solidFill>
                <a:latin typeface="+mn-lt"/>
              </a:rPr>
              <a:t>use </a:t>
            </a:r>
            <a:r>
              <a:rPr lang="en-US" dirty="0" err="1">
                <a:solidFill>
                  <a:schemeClr val="tx1"/>
                </a:solidFill>
                <a:latin typeface="+mn-lt"/>
              </a:rPr>
              <a:t>ePerformance</a:t>
            </a:r>
            <a:r>
              <a:rPr lang="en-US" dirty="0">
                <a:solidFill>
                  <a:schemeClr val="tx1"/>
                </a:solidFill>
                <a:latin typeface="+mn-lt"/>
              </a:rPr>
              <a:t> for:</a:t>
            </a:r>
          </a:p>
          <a:p>
            <a:pPr lvl="1">
              <a:buFont typeface="Wingdings" panose="05000000000000000000" pitchFamily="2" charset="2"/>
              <a:buChar char="v"/>
            </a:pPr>
            <a:r>
              <a:rPr lang="en-US" sz="1800" dirty="0">
                <a:solidFill>
                  <a:schemeClr val="tx1"/>
                </a:solidFill>
                <a:latin typeface="+mn-lt"/>
              </a:rPr>
              <a:t>Probationary Reviews</a:t>
            </a:r>
          </a:p>
          <a:p>
            <a:pPr lvl="1">
              <a:buFont typeface="Wingdings" panose="05000000000000000000" pitchFamily="2" charset="2"/>
              <a:buChar char="v"/>
            </a:pPr>
            <a:r>
              <a:rPr lang="en-US" sz="1800" dirty="0" smtClean="0">
                <a:solidFill>
                  <a:schemeClr val="tx1"/>
                </a:solidFill>
                <a:latin typeface="+mn-lt"/>
              </a:rPr>
              <a:t>Annual </a:t>
            </a:r>
            <a:r>
              <a:rPr lang="en-US" sz="1800" dirty="0">
                <a:solidFill>
                  <a:schemeClr val="tx1"/>
                </a:solidFill>
                <a:latin typeface="+mn-lt"/>
              </a:rPr>
              <a:t>Performance </a:t>
            </a:r>
            <a:r>
              <a:rPr lang="en-US" sz="1800" dirty="0" smtClean="0">
                <a:solidFill>
                  <a:schemeClr val="tx1"/>
                </a:solidFill>
                <a:latin typeface="+mn-lt"/>
              </a:rPr>
              <a:t>Evaluations</a:t>
            </a:r>
            <a:endParaRPr lang="en-US" sz="1800" dirty="0">
              <a:solidFill>
                <a:schemeClr val="tx1"/>
              </a:solidFill>
              <a:latin typeface="+mn-lt"/>
            </a:endParaRPr>
          </a:p>
          <a:p>
            <a:pPr lvl="1"/>
            <a:endParaRPr lang="en-US" sz="1800" dirty="0">
              <a:latin typeface="+mn-lt"/>
            </a:endParaRPr>
          </a:p>
          <a:p>
            <a:r>
              <a:rPr lang="en-US" dirty="0">
                <a:solidFill>
                  <a:schemeClr val="tx1"/>
                </a:solidFill>
                <a:latin typeface="+mn-lt"/>
              </a:rPr>
              <a:t>Performance evaluation ratings will be consistent at both Campus and Health, and for Represented and Non-Represented staff (</a:t>
            </a:r>
            <a:r>
              <a:rPr lang="en-US" i="1" dirty="0">
                <a:solidFill>
                  <a:schemeClr val="tx1"/>
                </a:solidFill>
                <a:latin typeface="+mn-lt"/>
              </a:rPr>
              <a:t>with the exception of Nurses and Police who have separate established rating scales</a:t>
            </a:r>
            <a:r>
              <a:rPr lang="en-US" dirty="0">
                <a:solidFill>
                  <a:schemeClr val="tx1"/>
                </a:solidFill>
                <a:latin typeface="+mn-lt"/>
              </a:rPr>
              <a:t>)</a:t>
            </a:r>
          </a:p>
        </p:txBody>
      </p:sp>
    </p:spTree>
    <p:custDataLst>
      <p:tags r:id="rId1"/>
    </p:custDataLst>
    <p:extLst>
      <p:ext uri="{BB962C8B-B14F-4D97-AF65-F5344CB8AC3E}">
        <p14:creationId xmlns:p14="http://schemas.microsoft.com/office/powerpoint/2010/main" val="2093843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62299" y="1060154"/>
            <a:ext cx="9038858" cy="1017412"/>
          </a:xfrm>
        </p:spPr>
        <p:txBody>
          <a:bodyPr>
            <a:normAutofit/>
          </a:bodyPr>
          <a:lstStyle/>
          <a:p>
            <a:pPr algn="ctr"/>
            <a:r>
              <a:rPr lang="en-US" sz="2000" dirty="0" smtClean="0">
                <a:latin typeface="+mn-lt"/>
              </a:rPr>
              <a:t>New aligned UC Davis </a:t>
            </a:r>
            <a:r>
              <a:rPr lang="en-US" sz="2000" dirty="0" err="1" smtClean="0">
                <a:latin typeface="+mn-lt"/>
              </a:rPr>
              <a:t>UCPath</a:t>
            </a:r>
            <a:r>
              <a:rPr lang="en-US" sz="2000" dirty="0" smtClean="0">
                <a:latin typeface="+mn-lt"/>
              </a:rPr>
              <a:t> </a:t>
            </a:r>
            <a:r>
              <a:rPr lang="en-US" sz="2000" dirty="0" err="1" smtClean="0">
                <a:latin typeface="+mn-lt"/>
              </a:rPr>
              <a:t>ePerformance</a:t>
            </a:r>
            <a:r>
              <a:rPr lang="en-US" sz="2000" dirty="0" smtClean="0">
                <a:latin typeface="+mn-lt"/>
              </a:rPr>
              <a:t> employee evaluation ratings:</a:t>
            </a:r>
            <a:br>
              <a:rPr lang="en-US" sz="2000" dirty="0" smtClean="0">
                <a:latin typeface="+mn-lt"/>
              </a:rPr>
            </a:br>
            <a:r>
              <a:rPr lang="en-US" sz="2000" dirty="0" smtClean="0">
                <a:latin typeface="+mn-lt"/>
              </a:rPr>
              <a:t>(</a:t>
            </a:r>
            <a:r>
              <a:rPr lang="en-US" sz="1600" dirty="0" smtClean="0">
                <a:latin typeface="+mn-lt"/>
              </a:rPr>
              <a:t>To be rolled out as employee groups transition to </a:t>
            </a:r>
            <a:r>
              <a:rPr lang="en-US" sz="1600" dirty="0" err="1" smtClean="0">
                <a:latin typeface="+mn-lt"/>
              </a:rPr>
              <a:t>UCPath</a:t>
            </a:r>
            <a:r>
              <a:rPr lang="en-US" sz="1600" dirty="0" smtClean="0">
                <a:latin typeface="+mn-lt"/>
              </a:rPr>
              <a:t> </a:t>
            </a:r>
            <a:r>
              <a:rPr lang="en-US" sz="1600" dirty="0" err="1" smtClean="0">
                <a:latin typeface="+mn-lt"/>
              </a:rPr>
              <a:t>ePerformance</a:t>
            </a:r>
            <a:r>
              <a:rPr lang="en-US" sz="1600" dirty="0" smtClean="0">
                <a:latin typeface="+mn-lt"/>
              </a:rPr>
              <a:t>)</a:t>
            </a:r>
            <a:endParaRPr lang="en-US" sz="1600" dirty="0">
              <a:latin typeface="+mn-lt"/>
            </a:endParaRPr>
          </a:p>
        </p:txBody>
      </p:sp>
      <p:sp>
        <p:nvSpPr>
          <p:cNvPr id="9" name="Text Placeholder 4"/>
          <p:cNvSpPr txBox="1">
            <a:spLocks/>
          </p:cNvSpPr>
          <p:nvPr/>
        </p:nvSpPr>
        <p:spPr>
          <a:xfrm>
            <a:off x="0" y="2024944"/>
            <a:ext cx="8800123" cy="48013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accent5">
                    <a:lumMod val="10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accent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accent6">
                    <a:lumMod val="50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accent2">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accent6">
                    <a:lumMod val="50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000" u="sng" dirty="0" smtClean="0">
                <a:solidFill>
                  <a:schemeClr val="accent1"/>
                </a:solidFill>
                <a:ea typeface="+mj-ea"/>
              </a:rPr>
              <a:t>Represented and Non-Represented Staff Ratings </a:t>
            </a:r>
            <a:endParaRPr lang="en-US" sz="2000" u="sng" dirty="0">
              <a:solidFill>
                <a:schemeClr val="accent1"/>
              </a:solidFill>
              <a:ea typeface="+mj-ea"/>
            </a:endParaRPr>
          </a:p>
        </p:txBody>
      </p:sp>
      <p:sp>
        <p:nvSpPr>
          <p:cNvPr id="10" name="Title 1"/>
          <p:cNvSpPr txBox="1">
            <a:spLocks/>
          </p:cNvSpPr>
          <p:nvPr/>
        </p:nvSpPr>
        <p:spPr>
          <a:xfrm>
            <a:off x="562299" y="244572"/>
            <a:ext cx="8596668" cy="9241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What’s Changing, continued…</a:t>
            </a:r>
            <a:endParaRPr lang="en-US" dirty="0"/>
          </a:p>
        </p:txBody>
      </p:sp>
      <p:sp>
        <p:nvSpPr>
          <p:cNvPr id="11" name="TextBox 10"/>
          <p:cNvSpPr txBox="1"/>
          <p:nvPr/>
        </p:nvSpPr>
        <p:spPr>
          <a:xfrm>
            <a:off x="1652587" y="2671034"/>
            <a:ext cx="4732581" cy="3318024"/>
          </a:xfrm>
          <a:prstGeom prst="rect">
            <a:avLst/>
          </a:prstGeom>
          <a:noFill/>
        </p:spPr>
        <p:txBody>
          <a:bodyPr wrap="square" rtlCol="0">
            <a:spAutoFit/>
          </a:bodyPr>
          <a:lstStyle/>
          <a:p>
            <a:pPr marL="285750" indent="-285750" defTabSz="457200">
              <a:lnSpc>
                <a:spcPct val="150000"/>
              </a:lnSpc>
              <a:spcBef>
                <a:spcPts val="1000"/>
              </a:spcBef>
              <a:buClr>
                <a:schemeClr val="accent1"/>
              </a:buClr>
              <a:buSzPct val="80000"/>
              <a:buFont typeface="Wingdings 3" charset="2"/>
              <a:buChar char=""/>
            </a:pPr>
            <a:r>
              <a:rPr lang="en-US" sz="2400" dirty="0">
                <a:solidFill>
                  <a:schemeClr val="accent1"/>
                </a:solidFill>
                <a:latin typeface="Calibri" panose="020F0502020204030204" pitchFamily="34" charset="0"/>
                <a:ea typeface="+mj-ea"/>
                <a:cs typeface="Calibri" panose="020F0502020204030204" pitchFamily="34" charset="0"/>
              </a:rPr>
              <a:t>Exceptional</a:t>
            </a:r>
          </a:p>
          <a:p>
            <a:pPr marL="285750" indent="-285750" defTabSz="457200">
              <a:lnSpc>
                <a:spcPct val="150000"/>
              </a:lnSpc>
              <a:spcBef>
                <a:spcPts val="1000"/>
              </a:spcBef>
              <a:buClr>
                <a:schemeClr val="accent1"/>
              </a:buClr>
              <a:buSzPct val="80000"/>
              <a:buFont typeface="Wingdings 3" charset="2"/>
              <a:buChar char=""/>
            </a:pPr>
            <a:r>
              <a:rPr lang="en-US" sz="2400" dirty="0">
                <a:solidFill>
                  <a:schemeClr val="accent1"/>
                </a:solidFill>
                <a:latin typeface="Calibri" panose="020F0502020204030204" pitchFamily="34" charset="0"/>
                <a:ea typeface="+mj-ea"/>
                <a:cs typeface="Calibri" panose="020F0502020204030204" pitchFamily="34" charset="0"/>
              </a:rPr>
              <a:t>Exceeded Expectations</a:t>
            </a:r>
          </a:p>
          <a:p>
            <a:pPr marL="285750" indent="-285750" defTabSz="457200">
              <a:lnSpc>
                <a:spcPct val="150000"/>
              </a:lnSpc>
              <a:spcBef>
                <a:spcPts val="1000"/>
              </a:spcBef>
              <a:buClr>
                <a:schemeClr val="accent1"/>
              </a:buClr>
              <a:buSzPct val="80000"/>
              <a:buFont typeface="Wingdings 3" charset="2"/>
              <a:buChar char=""/>
            </a:pPr>
            <a:r>
              <a:rPr lang="en-US" sz="2400" dirty="0">
                <a:solidFill>
                  <a:schemeClr val="accent1"/>
                </a:solidFill>
                <a:latin typeface="Calibri" panose="020F0502020204030204" pitchFamily="34" charset="0"/>
                <a:ea typeface="+mj-ea"/>
                <a:cs typeface="Calibri" panose="020F0502020204030204" pitchFamily="34" charset="0"/>
              </a:rPr>
              <a:t>Fully Achieved Expectations</a:t>
            </a:r>
          </a:p>
          <a:p>
            <a:pPr marL="285750" indent="-285750" defTabSz="457200">
              <a:lnSpc>
                <a:spcPct val="150000"/>
              </a:lnSpc>
              <a:spcBef>
                <a:spcPts val="1000"/>
              </a:spcBef>
              <a:buClr>
                <a:schemeClr val="accent1"/>
              </a:buClr>
              <a:buSzPct val="80000"/>
              <a:buFont typeface="Wingdings 3" charset="2"/>
              <a:buChar char=""/>
            </a:pPr>
            <a:r>
              <a:rPr lang="en-US" sz="2400" dirty="0">
                <a:solidFill>
                  <a:schemeClr val="accent1"/>
                </a:solidFill>
                <a:latin typeface="Calibri" panose="020F0502020204030204" pitchFamily="34" charset="0"/>
                <a:ea typeface="+mj-ea"/>
                <a:cs typeface="Calibri" panose="020F0502020204030204" pitchFamily="34" charset="0"/>
              </a:rPr>
              <a:t>Some Expectations Met</a:t>
            </a:r>
          </a:p>
          <a:p>
            <a:pPr marL="285750" indent="-285750" defTabSz="457200">
              <a:lnSpc>
                <a:spcPct val="150000"/>
              </a:lnSpc>
              <a:spcBef>
                <a:spcPts val="1000"/>
              </a:spcBef>
              <a:buClr>
                <a:schemeClr val="accent1"/>
              </a:buClr>
              <a:buSzPct val="80000"/>
              <a:buFont typeface="Wingdings 3" charset="2"/>
              <a:buChar char=""/>
            </a:pPr>
            <a:r>
              <a:rPr lang="en-US" sz="2400" dirty="0">
                <a:solidFill>
                  <a:schemeClr val="accent1"/>
                </a:solidFill>
                <a:latin typeface="Calibri" panose="020F0502020204030204" pitchFamily="34" charset="0"/>
                <a:ea typeface="+mj-ea"/>
                <a:cs typeface="Calibri" panose="020F0502020204030204" pitchFamily="34" charset="0"/>
              </a:rPr>
              <a:t>Expectations not Met</a:t>
            </a:r>
          </a:p>
        </p:txBody>
      </p:sp>
      <p:sp>
        <p:nvSpPr>
          <p:cNvPr id="12" name="Rectangle 11"/>
          <p:cNvSpPr/>
          <p:nvPr/>
        </p:nvSpPr>
        <p:spPr>
          <a:xfrm>
            <a:off x="1310758" y="2053446"/>
            <a:ext cx="6178605" cy="4498640"/>
          </a:xfrm>
          <a:prstGeom prst="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63725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147" y="31626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rgbClr val="002855"/>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When is it Changing?</a:t>
            </a:r>
            <a:endParaRPr lang="en-US" dirty="0"/>
          </a:p>
        </p:txBody>
      </p:sp>
      <p:sp>
        <p:nvSpPr>
          <p:cNvPr id="6" name="Content Placeholder 2"/>
          <p:cNvSpPr>
            <a:spLocks noGrp="1"/>
          </p:cNvSpPr>
          <p:nvPr>
            <p:ph idx="1"/>
          </p:nvPr>
        </p:nvSpPr>
        <p:spPr>
          <a:xfrm>
            <a:off x="94776" y="1092984"/>
            <a:ext cx="4486591" cy="1576808"/>
          </a:xfrm>
        </p:spPr>
        <p:txBody>
          <a:bodyPr>
            <a:normAutofit/>
          </a:bodyPr>
          <a:lstStyle/>
          <a:p>
            <a:r>
              <a:rPr lang="en-US" dirty="0" smtClean="0">
                <a:solidFill>
                  <a:schemeClr val="tx1"/>
                </a:solidFill>
              </a:rPr>
              <a:t>Employee groups will transition to </a:t>
            </a:r>
            <a:r>
              <a:rPr lang="en-US" dirty="0" err="1" smtClean="0">
                <a:solidFill>
                  <a:schemeClr val="tx1"/>
                </a:solidFill>
              </a:rPr>
              <a:t>UCPath</a:t>
            </a:r>
            <a:r>
              <a:rPr lang="en-US" dirty="0" smtClean="0">
                <a:solidFill>
                  <a:schemeClr val="tx1"/>
                </a:solidFill>
              </a:rPr>
              <a:t> </a:t>
            </a:r>
            <a:r>
              <a:rPr lang="en-US" dirty="0" err="1" smtClean="0">
                <a:solidFill>
                  <a:schemeClr val="tx1"/>
                </a:solidFill>
              </a:rPr>
              <a:t>ePerformance</a:t>
            </a:r>
            <a:r>
              <a:rPr lang="en-US" dirty="0" smtClean="0">
                <a:solidFill>
                  <a:schemeClr val="tx1"/>
                </a:solidFill>
              </a:rPr>
              <a:t> as their calls for evaluation are announced: </a:t>
            </a:r>
            <a:endParaRPr lang="en-US" dirty="0">
              <a:solidFill>
                <a:schemeClr val="tx1"/>
              </a:solidFill>
            </a:endParaRPr>
          </a:p>
        </p:txBody>
      </p:sp>
      <p:sp>
        <p:nvSpPr>
          <p:cNvPr id="7" name="TextBox 6"/>
          <p:cNvSpPr txBox="1"/>
          <p:nvPr/>
        </p:nvSpPr>
        <p:spPr>
          <a:xfrm>
            <a:off x="5115003" y="71950"/>
            <a:ext cx="4982474" cy="6740307"/>
          </a:xfrm>
          <a:prstGeom prst="rect">
            <a:avLst/>
          </a:prstGeom>
          <a:solidFill>
            <a:srgbClr val="002855">
              <a:alpha val="8000"/>
            </a:srgbClr>
          </a:solidFill>
          <a:ln>
            <a:noFill/>
          </a:ln>
        </p:spPr>
        <p:txBody>
          <a:bodyPr wrap="square" rtlCol="0">
            <a:spAutoFit/>
          </a:bodyPr>
          <a:lstStyle/>
          <a:p>
            <a:r>
              <a:rPr lang="en-US" u="sng" dirty="0" smtClean="0"/>
              <a:t>February </a:t>
            </a:r>
            <a:r>
              <a:rPr lang="en-US" u="sng" dirty="0"/>
              <a:t>2019:</a:t>
            </a:r>
          </a:p>
          <a:p>
            <a:pPr marL="285750" lvl="0" indent="-285750">
              <a:buFont typeface="Arial" panose="020B0604020202020204" pitchFamily="34" charset="0"/>
              <a:buChar char="•"/>
            </a:pPr>
            <a:r>
              <a:rPr lang="en-US" dirty="0" smtClean="0"/>
              <a:t>NX - Legacy system</a:t>
            </a:r>
            <a:endParaRPr lang="en-US" dirty="0"/>
          </a:p>
          <a:p>
            <a:pPr lvl="0"/>
            <a:endParaRPr lang="en-US" dirty="0"/>
          </a:p>
          <a:p>
            <a:r>
              <a:rPr lang="en-US" u="sng" dirty="0"/>
              <a:t>March 2019:</a:t>
            </a:r>
          </a:p>
          <a:p>
            <a:pPr marL="285750" indent="-285750">
              <a:buFont typeface="Arial" panose="020B0604020202020204" pitchFamily="34" charset="0"/>
              <a:buChar char="•"/>
            </a:pPr>
            <a:r>
              <a:rPr lang="en-US" dirty="0" smtClean="0"/>
              <a:t>99 </a:t>
            </a:r>
            <a:r>
              <a:rPr lang="en-US" dirty="0"/>
              <a:t>and K-3 </a:t>
            </a:r>
            <a:r>
              <a:rPr lang="en-US" dirty="0" smtClean="0"/>
              <a:t>- Legacy </a:t>
            </a:r>
            <a:r>
              <a:rPr lang="en-US" dirty="0"/>
              <a:t>system</a:t>
            </a:r>
          </a:p>
          <a:p>
            <a:r>
              <a:rPr lang="en-US" dirty="0"/>
              <a:t> </a:t>
            </a:r>
          </a:p>
          <a:p>
            <a:r>
              <a:rPr lang="en-US" u="sng" dirty="0"/>
              <a:t>April 2019:  </a:t>
            </a:r>
          </a:p>
          <a:p>
            <a:pPr marL="285750" lvl="0" indent="-285750">
              <a:buFont typeface="Arial" panose="020B0604020202020204" pitchFamily="34" charset="0"/>
              <a:buChar char="•"/>
            </a:pPr>
            <a:r>
              <a:rPr lang="en-US" dirty="0" err="1"/>
              <a:t>UCPath</a:t>
            </a:r>
            <a:r>
              <a:rPr lang="en-US" dirty="0"/>
              <a:t> scheduled to </a:t>
            </a:r>
            <a:r>
              <a:rPr lang="en-US" dirty="0" smtClean="0"/>
              <a:t>“</a:t>
            </a:r>
            <a:r>
              <a:rPr lang="en-US" dirty="0"/>
              <a:t>go live” at UC Davis</a:t>
            </a:r>
          </a:p>
          <a:p>
            <a:pPr marL="285750" indent="-285750">
              <a:buFont typeface="Arial" panose="020B0604020202020204" pitchFamily="34" charset="0"/>
              <a:buChar char="•"/>
            </a:pPr>
            <a:r>
              <a:rPr lang="en-US" dirty="0" smtClean="0"/>
              <a:t>CX</a:t>
            </a:r>
            <a:r>
              <a:rPr lang="en-US" dirty="0"/>
              <a:t>, F3 and </a:t>
            </a:r>
            <a:r>
              <a:rPr lang="en-US" dirty="0" smtClean="0"/>
              <a:t>DX - Legacy </a:t>
            </a:r>
            <a:r>
              <a:rPr lang="en-US" dirty="0"/>
              <a:t>system</a:t>
            </a:r>
          </a:p>
          <a:p>
            <a:r>
              <a:rPr lang="en-US" dirty="0"/>
              <a:t> </a:t>
            </a:r>
            <a:endParaRPr lang="en-US" dirty="0" smtClean="0"/>
          </a:p>
          <a:p>
            <a:r>
              <a:rPr lang="en-US" u="sng" dirty="0" smtClean="0"/>
              <a:t>May </a:t>
            </a:r>
            <a:r>
              <a:rPr lang="en-US" u="sng" dirty="0"/>
              <a:t>2019:</a:t>
            </a:r>
          </a:p>
          <a:p>
            <a:pPr marL="285750" indent="-285750">
              <a:buFont typeface="Arial" panose="020B0604020202020204" pitchFamily="34" charset="0"/>
              <a:buChar char="•"/>
            </a:pPr>
            <a:r>
              <a:rPr lang="en-US" dirty="0" smtClean="0"/>
              <a:t>HX</a:t>
            </a:r>
            <a:r>
              <a:rPr lang="en-US" dirty="0"/>
              <a:t>, </a:t>
            </a:r>
            <a:r>
              <a:rPr lang="en-US" dirty="0" smtClean="0"/>
              <a:t>RX, and TX - </a:t>
            </a:r>
            <a:r>
              <a:rPr lang="en-US" b="1" dirty="0" err="1" smtClean="0"/>
              <a:t>UCPath</a:t>
            </a:r>
            <a:r>
              <a:rPr lang="en-US" b="1" dirty="0" smtClean="0"/>
              <a:t> </a:t>
            </a:r>
            <a:r>
              <a:rPr lang="en-US" b="1" dirty="0" err="1" smtClean="0"/>
              <a:t>ePerformance</a:t>
            </a:r>
            <a:endParaRPr lang="en-US" b="1" dirty="0"/>
          </a:p>
          <a:p>
            <a:pPr lvl="0"/>
            <a:r>
              <a:rPr lang="en-US" dirty="0" smtClean="0"/>
              <a:t> </a:t>
            </a:r>
            <a:endParaRPr lang="en-US" dirty="0"/>
          </a:p>
          <a:p>
            <a:r>
              <a:rPr lang="en-US" u="sng" dirty="0"/>
              <a:t>December 2019:</a:t>
            </a:r>
          </a:p>
          <a:p>
            <a:pPr marL="285750" indent="-285750">
              <a:buFont typeface="Arial" panose="020B0604020202020204" pitchFamily="34" charset="0"/>
              <a:buChar char="•"/>
            </a:pPr>
            <a:r>
              <a:rPr lang="en-US" dirty="0" smtClean="0"/>
              <a:t>EX </a:t>
            </a:r>
            <a:r>
              <a:rPr lang="en-US" dirty="0"/>
              <a:t>and </a:t>
            </a:r>
            <a:r>
              <a:rPr lang="en-US" dirty="0" smtClean="0"/>
              <a:t>SX </a:t>
            </a:r>
            <a:r>
              <a:rPr lang="en-US" dirty="0"/>
              <a:t>- </a:t>
            </a:r>
            <a:r>
              <a:rPr lang="en-US" b="1" dirty="0" err="1"/>
              <a:t>UCPath</a:t>
            </a:r>
            <a:r>
              <a:rPr lang="en-US" b="1" dirty="0"/>
              <a:t> </a:t>
            </a:r>
            <a:r>
              <a:rPr lang="en-US" b="1" dirty="0" err="1"/>
              <a:t>ePerformance</a:t>
            </a:r>
            <a:endParaRPr lang="en-US" b="1" dirty="0"/>
          </a:p>
          <a:p>
            <a:pPr lvl="0"/>
            <a:endParaRPr lang="en-US" dirty="0" smtClean="0"/>
          </a:p>
          <a:p>
            <a:pPr lvl="0"/>
            <a:r>
              <a:rPr lang="en-US" u="sng" dirty="0" smtClean="0"/>
              <a:t>February </a:t>
            </a:r>
            <a:r>
              <a:rPr lang="en-US" u="sng" dirty="0"/>
              <a:t>2020:</a:t>
            </a:r>
          </a:p>
          <a:p>
            <a:pPr marL="285750" indent="-285750">
              <a:buFont typeface="Arial" panose="020B0604020202020204" pitchFamily="34" charset="0"/>
              <a:buChar char="•"/>
            </a:pPr>
            <a:r>
              <a:rPr lang="en-US" dirty="0"/>
              <a:t>NX will - </a:t>
            </a:r>
            <a:r>
              <a:rPr lang="en-US" b="1" dirty="0" err="1"/>
              <a:t>UCPath</a:t>
            </a:r>
            <a:r>
              <a:rPr lang="en-US" b="1" dirty="0"/>
              <a:t> </a:t>
            </a:r>
            <a:r>
              <a:rPr lang="en-US" b="1" dirty="0" err="1"/>
              <a:t>ePerformance</a:t>
            </a:r>
            <a:endParaRPr lang="en-US" b="1" dirty="0"/>
          </a:p>
          <a:p>
            <a:pPr lvl="0"/>
            <a:r>
              <a:rPr lang="en-US" dirty="0" smtClean="0"/>
              <a:t> </a:t>
            </a:r>
            <a:r>
              <a:rPr lang="en-US" dirty="0"/>
              <a:t> </a:t>
            </a:r>
          </a:p>
          <a:p>
            <a:r>
              <a:rPr lang="en-US" u="sng" dirty="0"/>
              <a:t>March 2020:</a:t>
            </a:r>
          </a:p>
          <a:p>
            <a:pPr marL="285750" indent="-285750">
              <a:buFont typeface="Arial" panose="020B0604020202020204" pitchFamily="34" charset="0"/>
              <a:buChar char="•"/>
            </a:pPr>
            <a:r>
              <a:rPr lang="en-US" dirty="0" smtClean="0"/>
              <a:t>99 </a:t>
            </a:r>
            <a:r>
              <a:rPr lang="en-US" dirty="0"/>
              <a:t>&amp; K-3 - </a:t>
            </a:r>
            <a:r>
              <a:rPr lang="en-US" b="1" dirty="0" err="1"/>
              <a:t>UCPath</a:t>
            </a:r>
            <a:r>
              <a:rPr lang="en-US" b="1" dirty="0"/>
              <a:t> </a:t>
            </a:r>
            <a:r>
              <a:rPr lang="en-US" b="1" dirty="0" err="1"/>
              <a:t>ePerformance</a:t>
            </a:r>
            <a:endParaRPr lang="en-US" b="1" dirty="0"/>
          </a:p>
          <a:p>
            <a:r>
              <a:rPr lang="en-US" dirty="0"/>
              <a:t> </a:t>
            </a:r>
          </a:p>
          <a:p>
            <a:r>
              <a:rPr lang="en-US" u="sng" dirty="0"/>
              <a:t>April 2020:</a:t>
            </a:r>
          </a:p>
          <a:p>
            <a:pPr marL="285750" indent="-285750">
              <a:buFont typeface="Arial" panose="020B0604020202020204" pitchFamily="34" charset="0"/>
              <a:buChar char="•"/>
            </a:pPr>
            <a:r>
              <a:rPr lang="en-US" dirty="0" smtClean="0"/>
              <a:t>CX</a:t>
            </a:r>
            <a:r>
              <a:rPr lang="en-US" dirty="0"/>
              <a:t>, F3, &amp; DX - </a:t>
            </a:r>
            <a:r>
              <a:rPr lang="en-US" b="1" dirty="0" err="1"/>
              <a:t>UCPath</a:t>
            </a:r>
            <a:r>
              <a:rPr lang="en-US" b="1" dirty="0"/>
              <a:t> </a:t>
            </a:r>
            <a:r>
              <a:rPr lang="en-US" b="1" dirty="0" err="1" smtClean="0"/>
              <a:t>ePerformance</a:t>
            </a:r>
            <a:endParaRPr lang="en-US" b="1" dirty="0"/>
          </a:p>
        </p:txBody>
      </p:sp>
      <p:sp>
        <p:nvSpPr>
          <p:cNvPr id="9" name="TextBox 8"/>
          <p:cNvSpPr txBox="1"/>
          <p:nvPr/>
        </p:nvSpPr>
        <p:spPr>
          <a:xfrm>
            <a:off x="574034" y="4682243"/>
            <a:ext cx="3528074" cy="1569660"/>
          </a:xfrm>
          <a:prstGeom prst="rect">
            <a:avLst/>
          </a:prstGeom>
          <a:solidFill>
            <a:srgbClr val="002855">
              <a:alpha val="20000"/>
            </a:srgbClr>
          </a:solidFill>
        </p:spPr>
        <p:txBody>
          <a:bodyPr wrap="square" rtlCol="0">
            <a:spAutoFit/>
          </a:bodyPr>
          <a:lstStyle/>
          <a:p>
            <a:pPr>
              <a:lnSpc>
                <a:spcPct val="150000"/>
              </a:lnSpc>
            </a:pPr>
            <a:r>
              <a:rPr lang="en-US" sz="1600" dirty="0" smtClean="0"/>
              <a:t>Probationary documents for all PSS career employees hired after April 1, 2019 will be completed in </a:t>
            </a:r>
            <a:r>
              <a:rPr lang="en-US" sz="1600" dirty="0" err="1" smtClean="0"/>
              <a:t>UCPath</a:t>
            </a:r>
            <a:r>
              <a:rPr lang="en-US" sz="1600" dirty="0" smtClean="0"/>
              <a:t> </a:t>
            </a:r>
            <a:r>
              <a:rPr lang="en-US" sz="1600" dirty="0" err="1" smtClean="0"/>
              <a:t>ePerformance</a:t>
            </a:r>
            <a:endParaRPr lang="en-US" sz="1600" dirty="0"/>
          </a:p>
        </p:txBody>
      </p:sp>
      <p:pic>
        <p:nvPicPr>
          <p:cNvPr id="2" name="Picture 1"/>
          <p:cNvPicPr>
            <a:picLocks noChangeAspect="1"/>
          </p:cNvPicPr>
          <p:nvPr/>
        </p:nvPicPr>
        <p:blipFill>
          <a:blip r:embed="rId3"/>
          <a:stretch>
            <a:fillRect/>
          </a:stretch>
        </p:blipFill>
        <p:spPr>
          <a:xfrm>
            <a:off x="1629218" y="2209886"/>
            <a:ext cx="2145978" cy="2145978"/>
          </a:xfrm>
          <a:prstGeom prst="rect">
            <a:avLst/>
          </a:prstGeom>
        </p:spPr>
      </p:pic>
      <p:sp>
        <p:nvSpPr>
          <p:cNvPr id="8" name="4-Point Star 7"/>
          <p:cNvSpPr/>
          <p:nvPr/>
        </p:nvSpPr>
        <p:spPr>
          <a:xfrm>
            <a:off x="4805785" y="2592316"/>
            <a:ext cx="503853" cy="475861"/>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4-Point Star 9"/>
          <p:cNvSpPr/>
          <p:nvPr/>
        </p:nvSpPr>
        <p:spPr>
          <a:xfrm>
            <a:off x="9498923" y="2855208"/>
            <a:ext cx="503853" cy="475861"/>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446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74" y="369329"/>
            <a:ext cx="8596668" cy="1320800"/>
          </a:xfrm>
        </p:spPr>
        <p:txBody>
          <a:bodyPr/>
          <a:lstStyle/>
          <a:p>
            <a:r>
              <a:rPr lang="en-US" dirty="0" smtClean="0"/>
              <a:t>Training…</a:t>
            </a:r>
            <a:endParaRPr lang="en-US" dirty="0"/>
          </a:p>
        </p:txBody>
      </p:sp>
      <p:sp>
        <p:nvSpPr>
          <p:cNvPr id="3" name="Content Placeholder 2"/>
          <p:cNvSpPr>
            <a:spLocks noGrp="1"/>
          </p:cNvSpPr>
          <p:nvPr>
            <p:ph idx="1"/>
          </p:nvPr>
        </p:nvSpPr>
        <p:spPr>
          <a:xfrm>
            <a:off x="580274" y="1237539"/>
            <a:ext cx="8782090" cy="4903954"/>
          </a:xfrm>
        </p:spPr>
        <p:txBody>
          <a:bodyPr>
            <a:normAutofit fontScale="92500" lnSpcReduction="10000"/>
          </a:bodyPr>
          <a:lstStyle/>
          <a:p>
            <a:pPr>
              <a:lnSpc>
                <a:spcPct val="150000"/>
              </a:lnSpc>
            </a:pPr>
            <a:r>
              <a:rPr lang="en-US" sz="2600" dirty="0" smtClean="0">
                <a:solidFill>
                  <a:schemeClr val="tx1"/>
                </a:solidFill>
              </a:rPr>
              <a:t>Training will be provided on the new ePerformance system with targeted messages going out to employees and </a:t>
            </a:r>
            <a:r>
              <a:rPr lang="en-US" sz="2600" dirty="0" smtClean="0">
                <a:solidFill>
                  <a:schemeClr val="tx1"/>
                </a:solidFill>
              </a:rPr>
              <a:t>supervisors </a:t>
            </a:r>
            <a:r>
              <a:rPr lang="en-US" sz="2600" dirty="0" smtClean="0">
                <a:solidFill>
                  <a:schemeClr val="tx1"/>
                </a:solidFill>
              </a:rPr>
              <a:t>as their calls for evaluation are announced</a:t>
            </a:r>
          </a:p>
          <a:p>
            <a:pPr>
              <a:lnSpc>
                <a:spcPct val="150000"/>
              </a:lnSpc>
            </a:pPr>
            <a:r>
              <a:rPr lang="en-US" sz="2600" dirty="0" smtClean="0">
                <a:solidFill>
                  <a:schemeClr val="tx1"/>
                </a:solidFill>
              </a:rPr>
              <a:t>UCPath Training </a:t>
            </a:r>
            <a:r>
              <a:rPr lang="en-US" sz="2600" dirty="0" smtClean="0">
                <a:solidFill>
                  <a:schemeClr val="tx1"/>
                </a:solidFill>
              </a:rPr>
              <a:t>Resources</a:t>
            </a:r>
            <a:endParaRPr lang="en-US" sz="2600" dirty="0" smtClean="0">
              <a:solidFill>
                <a:schemeClr val="tx1"/>
              </a:solidFill>
            </a:endParaRPr>
          </a:p>
          <a:p>
            <a:pPr lvl="1">
              <a:lnSpc>
                <a:spcPct val="150000"/>
              </a:lnSpc>
              <a:buFont typeface="Wingdings" panose="05000000000000000000" pitchFamily="2" charset="2"/>
              <a:buChar char="v"/>
            </a:pPr>
            <a:r>
              <a:rPr lang="en-US" sz="2600" dirty="0" smtClean="0">
                <a:solidFill>
                  <a:schemeClr val="tx1"/>
                </a:solidFill>
              </a:rPr>
              <a:t>eLearning available via </a:t>
            </a:r>
            <a:r>
              <a:rPr lang="en-US" sz="2600" dirty="0" smtClean="0">
                <a:solidFill>
                  <a:schemeClr val="tx1"/>
                </a:solidFill>
                <a:hlinkClick r:id="rId4"/>
              </a:rPr>
              <a:t>UCPath website</a:t>
            </a:r>
            <a:endParaRPr lang="en-US" sz="2600" dirty="0" smtClean="0">
              <a:solidFill>
                <a:schemeClr val="tx1"/>
              </a:solidFill>
            </a:endParaRPr>
          </a:p>
          <a:p>
            <a:pPr lvl="1">
              <a:lnSpc>
                <a:spcPct val="150000"/>
              </a:lnSpc>
              <a:buFont typeface="Wingdings" panose="05000000000000000000" pitchFamily="2" charset="2"/>
              <a:buChar char="v"/>
            </a:pPr>
            <a:r>
              <a:rPr lang="en-US" sz="2600" dirty="0" smtClean="0">
                <a:solidFill>
                  <a:schemeClr val="tx1"/>
                </a:solidFill>
              </a:rPr>
              <a:t>Help </a:t>
            </a:r>
            <a:r>
              <a:rPr lang="en-US" sz="2600" dirty="0" smtClean="0">
                <a:solidFill>
                  <a:schemeClr val="tx1"/>
                </a:solidFill>
              </a:rPr>
              <a:t>Desk Support</a:t>
            </a:r>
          </a:p>
          <a:p>
            <a:pPr lvl="2">
              <a:lnSpc>
                <a:spcPct val="150000"/>
              </a:lnSpc>
              <a:buFont typeface="Wingdings" panose="05000000000000000000" pitchFamily="2" charset="2"/>
              <a:buChar char="v"/>
            </a:pPr>
            <a:r>
              <a:rPr lang="en-US" sz="2600" dirty="0" smtClean="0">
                <a:solidFill>
                  <a:schemeClr val="tx1"/>
                </a:solidFill>
              </a:rPr>
              <a:t>E</a:t>
            </a:r>
            <a:r>
              <a:rPr lang="en-US" sz="2200" dirty="0" smtClean="0">
                <a:solidFill>
                  <a:schemeClr val="tx1"/>
                </a:solidFill>
              </a:rPr>
              <a:t>mail </a:t>
            </a:r>
            <a:r>
              <a:rPr lang="en-US" sz="2200" dirty="0" smtClean="0">
                <a:solidFill>
                  <a:schemeClr val="tx1"/>
                </a:solidFill>
                <a:hlinkClick r:id="rId5"/>
              </a:rPr>
              <a:t>epasupport@ucdavis.edu</a:t>
            </a:r>
            <a:r>
              <a:rPr lang="en-US" sz="2200" dirty="0" smtClean="0">
                <a:solidFill>
                  <a:schemeClr val="tx1"/>
                </a:solidFill>
              </a:rPr>
              <a:t> (Campus)</a:t>
            </a:r>
          </a:p>
          <a:p>
            <a:pPr lvl="2">
              <a:lnSpc>
                <a:spcPct val="150000"/>
              </a:lnSpc>
              <a:buFont typeface="Wingdings" panose="05000000000000000000" pitchFamily="2" charset="2"/>
              <a:buChar char="v"/>
            </a:pPr>
            <a:r>
              <a:rPr lang="en-US" sz="2200" dirty="0" smtClean="0">
                <a:solidFill>
                  <a:schemeClr val="tx1"/>
                </a:solidFill>
              </a:rPr>
              <a:t>Submit a </a:t>
            </a:r>
            <a:r>
              <a:rPr lang="en-US" sz="2200" dirty="0" err="1" smtClean="0">
                <a:solidFill>
                  <a:schemeClr val="tx1"/>
                </a:solidFill>
              </a:rPr>
              <a:t>ServiceNow</a:t>
            </a:r>
            <a:r>
              <a:rPr lang="en-US" sz="2200" dirty="0" smtClean="0">
                <a:solidFill>
                  <a:schemeClr val="tx1"/>
                </a:solidFill>
              </a:rPr>
              <a:t> ticket (Health)</a:t>
            </a:r>
          </a:p>
          <a:p>
            <a:pPr>
              <a:lnSpc>
                <a:spcPct val="150000"/>
              </a:lnSpc>
              <a:buFont typeface="Wingdings" panose="05000000000000000000" pitchFamily="2" charset="2"/>
              <a:buChar char="v"/>
            </a:pPr>
            <a:endParaRPr lang="en-US" sz="2000" dirty="0" smtClean="0">
              <a:solidFill>
                <a:schemeClr val="tx1"/>
              </a:solidFill>
              <a:latin typeface="+mn-lt"/>
            </a:endParaRPr>
          </a:p>
          <a:p>
            <a:pPr marL="914400" lvl="2" indent="0">
              <a:lnSpc>
                <a:spcPct val="150000"/>
              </a:lnSpc>
              <a:buNone/>
            </a:pPr>
            <a:endParaRPr lang="en-US" sz="1600" dirty="0">
              <a:solidFill>
                <a:schemeClr val="tx1"/>
              </a:solidFill>
              <a:latin typeface="+mn-lt"/>
            </a:endParaRPr>
          </a:p>
        </p:txBody>
      </p:sp>
      <p:pic>
        <p:nvPicPr>
          <p:cNvPr id="4" name="Picture 3"/>
          <p:cNvPicPr>
            <a:picLocks noChangeAspect="1"/>
          </p:cNvPicPr>
          <p:nvPr/>
        </p:nvPicPr>
        <p:blipFill>
          <a:blip r:embed="rId6"/>
          <a:stretch>
            <a:fillRect/>
          </a:stretch>
        </p:blipFill>
        <p:spPr>
          <a:xfrm>
            <a:off x="6524798" y="2707985"/>
            <a:ext cx="4887026" cy="3113088"/>
          </a:xfrm>
          <a:prstGeom prst="rect">
            <a:avLst/>
          </a:prstGeom>
        </p:spPr>
      </p:pic>
      <p:sp>
        <p:nvSpPr>
          <p:cNvPr id="5" name="TextBox 4"/>
          <p:cNvSpPr txBox="1"/>
          <p:nvPr/>
        </p:nvSpPr>
        <p:spPr>
          <a:xfrm>
            <a:off x="7341038" y="3064200"/>
            <a:ext cx="3196492" cy="1200329"/>
          </a:xfrm>
          <a:prstGeom prst="rect">
            <a:avLst/>
          </a:prstGeom>
          <a:noFill/>
        </p:spPr>
        <p:txBody>
          <a:bodyPr wrap="square" rtlCol="0">
            <a:spAutoFit/>
          </a:bodyPr>
          <a:lstStyle/>
          <a:p>
            <a:pPr algn="ctr"/>
            <a:r>
              <a:rPr lang="en-US" sz="3600" b="1" dirty="0" err="1" smtClean="0">
                <a:solidFill>
                  <a:schemeClr val="bg1"/>
                </a:solidFill>
                <a:latin typeface="Bradley Hand ITC" panose="03070402050302030203" pitchFamily="66" charset="0"/>
              </a:rPr>
              <a:t>UCPath</a:t>
            </a:r>
            <a:r>
              <a:rPr lang="en-US" sz="3600" b="1" dirty="0" smtClean="0">
                <a:solidFill>
                  <a:schemeClr val="bg1"/>
                </a:solidFill>
                <a:latin typeface="Bradley Hand ITC" panose="03070402050302030203" pitchFamily="66" charset="0"/>
              </a:rPr>
              <a:t> </a:t>
            </a:r>
            <a:r>
              <a:rPr lang="en-US" sz="3600" b="1" dirty="0" err="1" smtClean="0">
                <a:solidFill>
                  <a:schemeClr val="bg1"/>
                </a:solidFill>
                <a:latin typeface="Bradley Hand ITC" panose="03070402050302030203" pitchFamily="66" charset="0"/>
              </a:rPr>
              <a:t>ePerformance</a:t>
            </a:r>
            <a:endParaRPr lang="en-US" sz="3600" b="1" dirty="0">
              <a:solidFill>
                <a:schemeClr val="bg1"/>
              </a:solidFill>
              <a:latin typeface="Bradley Hand ITC" panose="03070402050302030203" pitchFamily="66" charset="0"/>
            </a:endParaRPr>
          </a:p>
        </p:txBody>
      </p:sp>
    </p:spTree>
    <p:custDataLst>
      <p:tags r:id="rId1"/>
    </p:custDataLst>
    <p:extLst>
      <p:ext uri="{BB962C8B-B14F-4D97-AF65-F5344CB8AC3E}">
        <p14:creationId xmlns:p14="http://schemas.microsoft.com/office/powerpoint/2010/main" val="3458719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46160"/>
            <a:ext cx="10515600" cy="590931"/>
          </a:xfrm>
        </p:spPr>
        <p:txBody>
          <a:bodyPr>
            <a:normAutofit fontScale="90000"/>
          </a:bodyPr>
          <a:lstStyle/>
          <a:p>
            <a:r>
              <a:rPr lang="en-US" dirty="0" smtClean="0"/>
              <a:t>Employees not affected</a:t>
            </a:r>
            <a:endParaRPr lang="en-US" dirty="0"/>
          </a:p>
        </p:txBody>
      </p:sp>
      <p:sp>
        <p:nvSpPr>
          <p:cNvPr id="5" name="Content Placeholder 4"/>
          <p:cNvSpPr>
            <a:spLocks noGrp="1"/>
          </p:cNvSpPr>
          <p:nvPr>
            <p:ph idx="1"/>
          </p:nvPr>
        </p:nvSpPr>
        <p:spPr>
          <a:xfrm>
            <a:off x="838199" y="1326197"/>
            <a:ext cx="11451771" cy="5149247"/>
          </a:xfrm>
        </p:spPr>
        <p:txBody>
          <a:bodyPr>
            <a:noAutofit/>
          </a:bodyPr>
          <a:lstStyle/>
          <a:p>
            <a:pPr marL="0" indent="0">
              <a:buNone/>
            </a:pPr>
            <a:r>
              <a:rPr lang="en-US" dirty="0">
                <a:solidFill>
                  <a:schemeClr val="tx1"/>
                </a:solidFill>
                <a:latin typeface="+mn-lt"/>
              </a:rPr>
              <a:t>The following </a:t>
            </a:r>
            <a:r>
              <a:rPr lang="en-US" dirty="0" smtClean="0">
                <a:solidFill>
                  <a:schemeClr val="tx1"/>
                </a:solidFill>
                <a:latin typeface="+mn-lt"/>
              </a:rPr>
              <a:t>populations will not have annual evaluations in </a:t>
            </a:r>
            <a:r>
              <a:rPr lang="en-US" dirty="0" err="1" smtClean="0">
                <a:solidFill>
                  <a:schemeClr val="tx1"/>
                </a:solidFill>
                <a:latin typeface="+mn-lt"/>
              </a:rPr>
              <a:t>UCPath</a:t>
            </a:r>
            <a:r>
              <a:rPr lang="en-US" dirty="0" smtClean="0">
                <a:solidFill>
                  <a:schemeClr val="tx1"/>
                </a:solidFill>
                <a:latin typeface="+mn-lt"/>
              </a:rPr>
              <a:t> </a:t>
            </a:r>
            <a:r>
              <a:rPr lang="en-US" dirty="0" err="1" smtClean="0">
                <a:solidFill>
                  <a:schemeClr val="tx1"/>
                </a:solidFill>
                <a:latin typeface="+mn-lt"/>
              </a:rPr>
              <a:t>ePerformance</a:t>
            </a:r>
            <a:r>
              <a:rPr lang="en-US" dirty="0">
                <a:solidFill>
                  <a:schemeClr val="tx1"/>
                </a:solidFill>
                <a:latin typeface="+mn-lt"/>
              </a:rPr>
              <a:t>:</a:t>
            </a:r>
          </a:p>
          <a:p>
            <a:pPr marL="742950" lvl="2" indent="-342900">
              <a:lnSpc>
                <a:spcPct val="150000"/>
              </a:lnSpc>
            </a:pPr>
            <a:r>
              <a:rPr lang="en-US" sz="1800" dirty="0">
                <a:solidFill>
                  <a:schemeClr val="tx1"/>
                </a:solidFill>
                <a:latin typeface="+mn-lt"/>
              </a:rPr>
              <a:t>Academics</a:t>
            </a:r>
          </a:p>
          <a:p>
            <a:pPr marL="742950" lvl="2" indent="-342900">
              <a:lnSpc>
                <a:spcPct val="150000"/>
              </a:lnSpc>
            </a:pPr>
            <a:r>
              <a:rPr lang="en-US" sz="1800" dirty="0">
                <a:solidFill>
                  <a:schemeClr val="tx1"/>
                </a:solidFill>
                <a:latin typeface="+mn-lt"/>
              </a:rPr>
              <a:t>Contract Physicians</a:t>
            </a:r>
          </a:p>
          <a:p>
            <a:pPr marL="742950" lvl="2" indent="-342900">
              <a:lnSpc>
                <a:spcPct val="150000"/>
              </a:lnSpc>
            </a:pPr>
            <a:r>
              <a:rPr lang="en-US" sz="1800" dirty="0">
                <a:solidFill>
                  <a:schemeClr val="tx1"/>
                </a:solidFill>
                <a:latin typeface="+mn-lt"/>
              </a:rPr>
              <a:t>Residents </a:t>
            </a:r>
            <a:r>
              <a:rPr lang="en-US" sz="1800" dirty="0" smtClean="0">
                <a:solidFill>
                  <a:schemeClr val="tx1"/>
                </a:solidFill>
                <a:latin typeface="+mn-lt"/>
              </a:rPr>
              <a:t>and </a:t>
            </a:r>
            <a:r>
              <a:rPr lang="en-US" sz="1800" dirty="0">
                <a:solidFill>
                  <a:schemeClr val="tx1"/>
                </a:solidFill>
                <a:latin typeface="+mn-lt"/>
              </a:rPr>
              <a:t>Fellows</a:t>
            </a:r>
          </a:p>
          <a:p>
            <a:pPr marL="742950" lvl="2" indent="-342900">
              <a:lnSpc>
                <a:spcPct val="150000"/>
              </a:lnSpc>
            </a:pPr>
            <a:r>
              <a:rPr lang="en-US" sz="1800" dirty="0">
                <a:solidFill>
                  <a:schemeClr val="tx1"/>
                </a:solidFill>
                <a:latin typeface="+mn-lt"/>
              </a:rPr>
              <a:t>Senior Management Group (SMG)</a:t>
            </a:r>
          </a:p>
          <a:p>
            <a:pPr marL="742950" lvl="2" indent="-342900">
              <a:lnSpc>
                <a:spcPct val="150000"/>
              </a:lnSpc>
            </a:pPr>
            <a:r>
              <a:rPr lang="en-US" sz="1800" dirty="0">
                <a:solidFill>
                  <a:schemeClr val="tx1"/>
                </a:solidFill>
                <a:latin typeface="+mn-lt"/>
              </a:rPr>
              <a:t>Student Employees</a:t>
            </a:r>
          </a:p>
          <a:p>
            <a:pPr marL="742950" lvl="2" indent="-342900">
              <a:lnSpc>
                <a:spcPct val="150000"/>
              </a:lnSpc>
            </a:pPr>
            <a:r>
              <a:rPr lang="en-US" sz="1800" dirty="0">
                <a:solidFill>
                  <a:schemeClr val="tx1"/>
                </a:solidFill>
                <a:latin typeface="+mn-lt"/>
              </a:rPr>
              <a:t>Temporary </a:t>
            </a:r>
            <a:r>
              <a:rPr lang="en-US" sz="1800" dirty="0" smtClean="0">
                <a:solidFill>
                  <a:schemeClr val="tx1"/>
                </a:solidFill>
                <a:latin typeface="+mn-lt"/>
              </a:rPr>
              <a:t>Employment Services Staff </a:t>
            </a:r>
            <a:r>
              <a:rPr lang="en-US" sz="1800" dirty="0">
                <a:solidFill>
                  <a:schemeClr val="tx1"/>
                </a:solidFill>
                <a:latin typeface="+mn-lt"/>
              </a:rPr>
              <a:t>(TES)</a:t>
            </a:r>
          </a:p>
          <a:p>
            <a:pPr marL="742950" lvl="2" indent="-342900">
              <a:lnSpc>
                <a:spcPct val="150000"/>
              </a:lnSpc>
            </a:pPr>
            <a:r>
              <a:rPr lang="en-US" sz="1800" dirty="0">
                <a:solidFill>
                  <a:schemeClr val="tx1"/>
                </a:solidFill>
                <a:latin typeface="+mn-lt"/>
              </a:rPr>
              <a:t>Limited Term </a:t>
            </a:r>
            <a:r>
              <a:rPr lang="en-US" sz="1800" dirty="0" smtClean="0">
                <a:solidFill>
                  <a:schemeClr val="tx1"/>
                </a:solidFill>
                <a:latin typeface="+mn-lt"/>
              </a:rPr>
              <a:t>Employees </a:t>
            </a:r>
            <a:r>
              <a:rPr lang="en-US" sz="1800" dirty="0">
                <a:solidFill>
                  <a:schemeClr val="tx1"/>
                </a:solidFill>
              </a:rPr>
              <a:t>(if less than 50</a:t>
            </a:r>
            <a:r>
              <a:rPr lang="en-US" sz="1800" dirty="0" smtClean="0">
                <a:solidFill>
                  <a:schemeClr val="tx1"/>
                </a:solidFill>
              </a:rPr>
              <a:t>%)</a:t>
            </a:r>
            <a:endParaRPr lang="en-US" sz="1800" dirty="0">
              <a:solidFill>
                <a:schemeClr val="tx1"/>
              </a:solidFill>
              <a:latin typeface="+mn-lt"/>
            </a:endParaRPr>
          </a:p>
          <a:p>
            <a:pPr marL="742950" lvl="2" indent="-342900">
              <a:lnSpc>
                <a:spcPct val="150000"/>
              </a:lnSpc>
            </a:pPr>
            <a:r>
              <a:rPr lang="en-US" sz="1800" dirty="0">
                <a:solidFill>
                  <a:schemeClr val="tx1"/>
                </a:solidFill>
                <a:latin typeface="+mn-lt"/>
              </a:rPr>
              <a:t>Contract Employees (if less than 50%)</a:t>
            </a:r>
          </a:p>
          <a:p>
            <a:pPr marL="1085732" lvl="1" indent="-342900">
              <a:buFont typeface="Arial" panose="020B0604020202020204" pitchFamily="34" charset="0"/>
              <a:buChar char="•"/>
            </a:pPr>
            <a:endParaRPr lang="en-US" sz="1800" dirty="0" smtClean="0">
              <a:solidFill>
                <a:schemeClr val="tx1"/>
              </a:solidFill>
              <a:latin typeface="+mn-lt"/>
            </a:endParaRPr>
          </a:p>
          <a:p>
            <a:pPr marL="0" indent="0">
              <a:buNone/>
            </a:pPr>
            <a:r>
              <a:rPr lang="en-US" dirty="0" smtClean="0">
                <a:solidFill>
                  <a:schemeClr val="tx1"/>
                </a:solidFill>
                <a:latin typeface="+mn-lt"/>
              </a:rPr>
              <a:t>             </a:t>
            </a:r>
            <a:endParaRPr lang="en-US" dirty="0">
              <a:solidFill>
                <a:schemeClr val="tx1"/>
              </a:solidFill>
              <a:latin typeface="+mn-lt"/>
            </a:endParaRPr>
          </a:p>
        </p:txBody>
      </p:sp>
    </p:spTree>
    <p:custDataLst>
      <p:tags r:id="rId1"/>
    </p:custDataLst>
    <p:extLst>
      <p:ext uri="{BB962C8B-B14F-4D97-AF65-F5344CB8AC3E}">
        <p14:creationId xmlns:p14="http://schemas.microsoft.com/office/powerpoint/2010/main" val="1023967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091"/>
            <a:ext cx="4724400" cy="590931"/>
          </a:xfrm>
        </p:spPr>
        <p:txBody>
          <a:bodyPr>
            <a:normAutofit fontScale="90000"/>
          </a:bodyPr>
          <a:lstStyle/>
          <a:p>
            <a:r>
              <a:rPr lang="en-US" dirty="0" smtClean="0"/>
              <a:t>ePerformance Roles</a:t>
            </a:r>
            <a:endParaRPr lang="en-US" dirty="0"/>
          </a:p>
        </p:txBody>
      </p:sp>
      <p:sp>
        <p:nvSpPr>
          <p:cNvPr id="5" name="TextBox 4"/>
          <p:cNvSpPr txBox="1"/>
          <p:nvPr/>
        </p:nvSpPr>
        <p:spPr>
          <a:xfrm>
            <a:off x="404446" y="887022"/>
            <a:ext cx="5855677" cy="5806718"/>
          </a:xfrm>
          <a:prstGeom prst="rect">
            <a:avLst/>
          </a:prstGeom>
          <a:solidFill>
            <a:srgbClr val="002855">
              <a:alpha val="8000"/>
            </a:srgbClr>
          </a:solidFill>
          <a:ln>
            <a:noFill/>
          </a:ln>
        </p:spPr>
        <p:txBody>
          <a:bodyPr wrap="square" rtlCol="0">
            <a:spAutoFit/>
          </a:bodyPr>
          <a:lstStyle>
            <a:defPPr>
              <a:defRPr lang="en-US"/>
            </a:defPPr>
            <a:lvl1pPr>
              <a:defRPr u="sng"/>
            </a:lvl1pPr>
          </a:lstStyle>
          <a:p>
            <a:r>
              <a:rPr lang="en-US" dirty="0"/>
              <a:t>Employee</a:t>
            </a:r>
            <a:r>
              <a:rPr lang="en-US" dirty="0" smtClean="0"/>
              <a:t>:</a:t>
            </a:r>
          </a:p>
          <a:p>
            <a:endParaRPr lang="en-US" dirty="0"/>
          </a:p>
          <a:p>
            <a:pPr marL="742950" lvl="2" indent="-342900" defTabSz="457200">
              <a:spcBef>
                <a:spcPts val="1000"/>
              </a:spcBef>
              <a:buClr>
                <a:schemeClr val="accent1"/>
              </a:buClr>
              <a:buSzPct val="80000"/>
              <a:buFont typeface="Wingdings 3" charset="2"/>
              <a:buChar char=""/>
            </a:pPr>
            <a:r>
              <a:rPr lang="en-US" dirty="0">
                <a:cs typeface="Calibri" panose="020F0502020204030204" pitchFamily="34" charset="0"/>
              </a:rPr>
              <a:t>Completes self-evaluation</a:t>
            </a:r>
          </a:p>
          <a:p>
            <a:pPr marL="742950" lvl="2" indent="-342900" defTabSz="457200">
              <a:spcBef>
                <a:spcPts val="1000"/>
              </a:spcBef>
              <a:buClr>
                <a:schemeClr val="accent1"/>
              </a:buClr>
              <a:buSzPct val="80000"/>
              <a:buFont typeface="Wingdings 3" charset="2"/>
              <a:buChar char=""/>
            </a:pPr>
            <a:r>
              <a:rPr lang="en-US" dirty="0">
                <a:cs typeface="Calibri" panose="020F0502020204030204" pitchFamily="34" charset="0"/>
              </a:rPr>
              <a:t>Proposes individual goals</a:t>
            </a:r>
          </a:p>
          <a:p>
            <a:pPr marL="742950" lvl="2" indent="-342900" defTabSz="457200">
              <a:spcBef>
                <a:spcPts val="1000"/>
              </a:spcBef>
              <a:buClr>
                <a:schemeClr val="accent1"/>
              </a:buClr>
              <a:buSzPct val="80000"/>
              <a:buFont typeface="Wingdings 3" charset="2"/>
              <a:buChar char=""/>
            </a:pPr>
            <a:r>
              <a:rPr lang="en-US" dirty="0">
                <a:cs typeface="Calibri" panose="020F0502020204030204" pitchFamily="34" charset="0"/>
              </a:rPr>
              <a:t>Ability to add comments to final evaluation</a:t>
            </a:r>
          </a:p>
          <a:p>
            <a:pPr marL="742950" lvl="2" indent="-342900" defTabSz="457200">
              <a:spcBef>
                <a:spcPts val="1000"/>
              </a:spcBef>
              <a:buClr>
                <a:schemeClr val="accent1"/>
              </a:buClr>
              <a:buSzPct val="80000"/>
              <a:buFont typeface="Wingdings 3" charset="2"/>
              <a:buChar char=""/>
            </a:pPr>
            <a:r>
              <a:rPr lang="en-US" dirty="0">
                <a:cs typeface="Calibri" panose="020F0502020204030204" pitchFamily="34" charset="0"/>
              </a:rPr>
              <a:t>Acknowledges final </a:t>
            </a:r>
            <a:r>
              <a:rPr lang="en-US" dirty="0" smtClean="0">
                <a:cs typeface="Calibri" panose="020F0502020204030204" pitchFamily="34" charset="0"/>
              </a:rPr>
              <a:t>evaluation</a:t>
            </a:r>
            <a:endParaRPr lang="en-US" dirty="0">
              <a:cs typeface="Calibri" panose="020F0502020204030204" pitchFamily="34" charset="0"/>
            </a:endParaRPr>
          </a:p>
          <a:p>
            <a:endParaRPr lang="en-US" dirty="0"/>
          </a:p>
          <a:p>
            <a:r>
              <a:rPr lang="en-US" dirty="0"/>
              <a:t>Supervisor:</a:t>
            </a:r>
          </a:p>
          <a:p>
            <a:pPr marL="742950" lvl="2" indent="-342900" defTabSz="457200">
              <a:spcBef>
                <a:spcPts val="1000"/>
              </a:spcBef>
              <a:buClr>
                <a:schemeClr val="accent1"/>
              </a:buClr>
              <a:buSzPct val="80000"/>
              <a:buFont typeface="Wingdings 3" charset="2"/>
              <a:buChar char=""/>
            </a:pPr>
            <a:r>
              <a:rPr lang="en-US" dirty="0">
                <a:cs typeface="Calibri" panose="020F0502020204030204" pitchFamily="34" charset="0"/>
              </a:rPr>
              <a:t>Finalizes feedback participant list (optional)</a:t>
            </a:r>
          </a:p>
          <a:p>
            <a:pPr marL="742950" lvl="2" indent="-342900" defTabSz="457200">
              <a:spcBef>
                <a:spcPts val="1000"/>
              </a:spcBef>
              <a:buClr>
                <a:schemeClr val="accent1"/>
              </a:buClr>
              <a:buSzPct val="80000"/>
              <a:buFont typeface="Wingdings 3" charset="2"/>
              <a:buChar char=""/>
            </a:pPr>
            <a:r>
              <a:rPr lang="en-US" dirty="0">
                <a:cs typeface="Calibri" panose="020F0502020204030204" pitchFamily="34" charset="0"/>
              </a:rPr>
              <a:t>Writes and finalizes evaluations</a:t>
            </a:r>
          </a:p>
          <a:p>
            <a:pPr marL="742950" lvl="2" indent="-342900" defTabSz="457200">
              <a:spcBef>
                <a:spcPts val="1000"/>
              </a:spcBef>
              <a:buClr>
                <a:schemeClr val="accent1"/>
              </a:buClr>
              <a:buSzPct val="80000"/>
              <a:buFont typeface="Wingdings 3" charset="2"/>
              <a:buChar char=""/>
            </a:pPr>
            <a:r>
              <a:rPr lang="en-US" altLang="en-US" dirty="0">
                <a:cs typeface="Calibri" panose="020F0502020204030204" pitchFamily="34" charset="0"/>
              </a:rPr>
              <a:t>Meets with the employee to discuss evaluation</a:t>
            </a:r>
            <a:endParaRPr lang="en-US" dirty="0">
              <a:cs typeface="Calibri" panose="020F0502020204030204" pitchFamily="34" charset="0"/>
            </a:endParaRPr>
          </a:p>
          <a:p>
            <a:pPr marL="742950" lvl="2" indent="-342900" defTabSz="457200">
              <a:spcBef>
                <a:spcPts val="1000"/>
              </a:spcBef>
              <a:buClr>
                <a:schemeClr val="accent1"/>
              </a:buClr>
              <a:buSzPct val="80000"/>
              <a:buFont typeface="Wingdings 3" charset="2"/>
              <a:buChar char=""/>
            </a:pPr>
            <a:r>
              <a:rPr lang="en-US" altLang="en-US" dirty="0">
                <a:cs typeface="Calibri" panose="020F0502020204030204" pitchFamily="34" charset="0"/>
              </a:rPr>
              <a:t>Releases evaluation for employee to review and acknowledge</a:t>
            </a:r>
          </a:p>
          <a:p>
            <a:pPr marL="742950" lvl="2" indent="-342900" defTabSz="457200">
              <a:spcBef>
                <a:spcPts val="1000"/>
              </a:spcBef>
              <a:buClr>
                <a:schemeClr val="accent1"/>
              </a:buClr>
              <a:buSzPct val="80000"/>
              <a:buFont typeface="Wingdings 3" charset="2"/>
              <a:buChar char=""/>
            </a:pPr>
            <a:r>
              <a:rPr lang="en-US" altLang="en-US" dirty="0">
                <a:cs typeface="Calibri" panose="020F0502020204030204" pitchFamily="34" charset="0"/>
              </a:rPr>
              <a:t>Submits evaluation for “reports to” supervisor to approve</a:t>
            </a:r>
          </a:p>
          <a:p>
            <a:pPr marL="742950" lvl="2" indent="-342900" defTabSz="457200">
              <a:spcBef>
                <a:spcPts val="1000"/>
              </a:spcBef>
              <a:buClr>
                <a:schemeClr val="accent1"/>
              </a:buClr>
              <a:buSzPct val="80000"/>
              <a:buFont typeface="Wingdings 3" charset="2"/>
              <a:buChar char=""/>
            </a:pPr>
            <a:endParaRPr lang="en-US" dirty="0">
              <a:cs typeface="Calibri" panose="020F0502020204030204" pitchFamily="34" charset="0"/>
            </a:endParaRPr>
          </a:p>
        </p:txBody>
      </p:sp>
      <p:sp>
        <p:nvSpPr>
          <p:cNvPr id="4" name="Content Placeholder 2"/>
          <p:cNvSpPr>
            <a:spLocks noGrp="1"/>
          </p:cNvSpPr>
          <p:nvPr>
            <p:ph idx="1"/>
          </p:nvPr>
        </p:nvSpPr>
        <p:spPr>
          <a:xfrm>
            <a:off x="6453554" y="887022"/>
            <a:ext cx="4747848" cy="3375283"/>
          </a:xfrm>
          <a:solidFill>
            <a:srgbClr val="002855">
              <a:alpha val="8000"/>
            </a:srgbClr>
          </a:solidFill>
          <a:ln>
            <a:noFill/>
          </a:ln>
        </p:spPr>
        <p:txBody>
          <a:bodyPr wrap="square" rtlCol="0">
            <a:spAutoFit/>
          </a:bodyPr>
          <a:lstStyle/>
          <a:p>
            <a:pPr marL="0" indent="0" defTabSz="914400">
              <a:buNone/>
            </a:pPr>
            <a:r>
              <a:rPr lang="en-US" u="sng" dirty="0">
                <a:solidFill>
                  <a:schemeClr val="tx1"/>
                </a:solidFill>
                <a:latin typeface="+mn-lt"/>
                <a:cs typeface="+mn-cs"/>
              </a:rPr>
              <a:t>Approver:</a:t>
            </a:r>
          </a:p>
          <a:p>
            <a:pPr marL="914400" lvl="2" defTabSz="914400"/>
            <a:r>
              <a:rPr lang="en-US" sz="1800" dirty="0">
                <a:solidFill>
                  <a:schemeClr val="tx1"/>
                </a:solidFill>
                <a:latin typeface="+mn-lt"/>
                <a:cs typeface="+mn-cs"/>
              </a:rPr>
              <a:t>Approves/Denies evaluation (denied evaluations are returned to the submitter for edits)</a:t>
            </a:r>
          </a:p>
          <a:p>
            <a:pPr marL="1371600" lvl="3" defTabSz="914400"/>
            <a:r>
              <a:rPr lang="en-US" altLang="en-US" sz="1800" dirty="0">
                <a:solidFill>
                  <a:schemeClr val="tx1"/>
                </a:solidFill>
                <a:latin typeface="+mn-lt"/>
                <a:cs typeface="+mn-cs"/>
              </a:rPr>
              <a:t>One step approval for Probationary and Annual evaluations based on “reports to” structure</a:t>
            </a:r>
          </a:p>
          <a:p>
            <a:pPr marL="0" defTabSz="914400"/>
            <a:endParaRPr lang="en-US" u="sng" dirty="0">
              <a:solidFill>
                <a:schemeClr val="tx1"/>
              </a:solidFill>
              <a:latin typeface="+mn-lt"/>
              <a:cs typeface="+mn-cs"/>
            </a:endParaRPr>
          </a:p>
          <a:p>
            <a:pPr marL="0" defTabSz="914400"/>
            <a:endParaRPr lang="en-US" u="sng" dirty="0">
              <a:solidFill>
                <a:schemeClr val="tx1"/>
              </a:solidFill>
              <a:latin typeface="+mn-lt"/>
              <a:cs typeface="+mn-cs"/>
            </a:endParaRPr>
          </a:p>
        </p:txBody>
      </p:sp>
    </p:spTree>
    <p:custDataLst>
      <p:tags r:id="rId1"/>
    </p:custDataLst>
    <p:extLst>
      <p:ext uri="{BB962C8B-B14F-4D97-AF65-F5344CB8AC3E}">
        <p14:creationId xmlns:p14="http://schemas.microsoft.com/office/powerpoint/2010/main" val="3335546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253"/>
            <a:ext cx="11318314" cy="1612023"/>
          </a:xfrm>
        </p:spPr>
        <p:txBody>
          <a:bodyPr>
            <a:normAutofit fontScale="90000"/>
          </a:bodyPr>
          <a:lstStyle/>
          <a:p>
            <a:pPr marL="457200" lvl="2" defTabSz="457200">
              <a:lnSpc>
                <a:spcPct val="150000"/>
              </a:lnSpc>
              <a:spcBef>
                <a:spcPts val="1000"/>
              </a:spcBef>
              <a:buClr>
                <a:schemeClr val="accent1"/>
              </a:buClr>
              <a:buSzPct val="80000"/>
              <a:defRPr/>
            </a:pPr>
            <a:r>
              <a:rPr lang="en-US" sz="3600" kern="1200" dirty="0">
                <a:solidFill>
                  <a:srgbClr val="002855"/>
                </a:solidFill>
                <a:latin typeface="Calibri" panose="020F0502020204030204" pitchFamily="34" charset="0"/>
                <a:ea typeface="+mj-ea"/>
                <a:cs typeface="Calibri" panose="020F0502020204030204" pitchFamily="34" charset="0"/>
              </a:rPr>
              <a:t>Optional Nomination of </a:t>
            </a:r>
            <a:r>
              <a:rPr lang="en-US" sz="3600" kern="1200" dirty="0" smtClean="0">
                <a:solidFill>
                  <a:srgbClr val="002855"/>
                </a:solidFill>
                <a:latin typeface="Calibri" panose="020F0502020204030204" pitchFamily="34" charset="0"/>
                <a:ea typeface="+mj-ea"/>
                <a:cs typeface="Calibri" panose="020F0502020204030204" pitchFamily="34" charset="0"/>
              </a:rPr>
              <a:t>Participants (pilot)</a:t>
            </a:r>
            <a:r>
              <a:rPr lang="en-US" dirty="0" smtClean="0"/>
              <a:t/>
            </a:r>
            <a:br>
              <a:rPr lang="en-US" dirty="0" smtClean="0"/>
            </a:br>
            <a:r>
              <a:rPr lang="en-US" sz="2000" b="1" kern="1200" dirty="0" smtClean="0">
                <a:solidFill>
                  <a:srgbClr val="002855"/>
                </a:solidFill>
                <a:latin typeface="Calibri" panose="020F0502020204030204" pitchFamily="34" charset="0"/>
                <a:ea typeface="+mj-ea"/>
                <a:cs typeface="Calibri" panose="020F0502020204030204" pitchFamily="34" charset="0"/>
              </a:rPr>
              <a:t>UC </a:t>
            </a:r>
            <a:r>
              <a:rPr lang="en-US" sz="2000" b="1" kern="1200" dirty="0">
                <a:solidFill>
                  <a:srgbClr val="002855"/>
                </a:solidFill>
                <a:latin typeface="Calibri" panose="020F0502020204030204" pitchFamily="34" charset="0"/>
                <a:ea typeface="+mj-ea"/>
                <a:cs typeface="Calibri" panose="020F0502020204030204" pitchFamily="34" charset="0"/>
              </a:rPr>
              <a:t>Davis Campus</a:t>
            </a:r>
            <a:r>
              <a:rPr lang="en-US" sz="2000" kern="1200" dirty="0">
                <a:solidFill>
                  <a:srgbClr val="002855"/>
                </a:solidFill>
                <a:latin typeface="Calibri" panose="020F0502020204030204" pitchFamily="34" charset="0"/>
                <a:ea typeface="+mj-ea"/>
                <a:cs typeface="Calibri" panose="020F0502020204030204" pitchFamily="34" charset="0"/>
              </a:rPr>
              <a:t> - Feature limited to non-represented employees </a:t>
            </a:r>
            <a:br>
              <a:rPr lang="en-US" sz="2000" kern="1200" dirty="0">
                <a:solidFill>
                  <a:srgbClr val="002855"/>
                </a:solidFill>
                <a:latin typeface="Calibri" panose="020F0502020204030204" pitchFamily="34" charset="0"/>
                <a:ea typeface="+mj-ea"/>
                <a:cs typeface="Calibri" panose="020F0502020204030204" pitchFamily="34" charset="0"/>
              </a:rPr>
            </a:br>
            <a:r>
              <a:rPr lang="en-US" sz="2000" b="1" kern="1200" dirty="0" smtClean="0">
                <a:solidFill>
                  <a:srgbClr val="002855"/>
                </a:solidFill>
                <a:latin typeface="Calibri" panose="020F0502020204030204" pitchFamily="34" charset="0"/>
                <a:ea typeface="+mj-ea"/>
                <a:cs typeface="Calibri" panose="020F0502020204030204" pitchFamily="34" charset="0"/>
              </a:rPr>
              <a:t>UC </a:t>
            </a:r>
            <a:r>
              <a:rPr lang="en-US" sz="2000" b="1" kern="1200" dirty="0">
                <a:solidFill>
                  <a:srgbClr val="002855"/>
                </a:solidFill>
                <a:latin typeface="Calibri" panose="020F0502020204030204" pitchFamily="34" charset="0"/>
                <a:ea typeface="+mj-ea"/>
                <a:cs typeface="Calibri" panose="020F0502020204030204" pitchFamily="34" charset="0"/>
              </a:rPr>
              <a:t>Davis Health </a:t>
            </a:r>
            <a:r>
              <a:rPr lang="en-US" sz="2000" kern="1200" dirty="0">
                <a:solidFill>
                  <a:srgbClr val="002855"/>
                </a:solidFill>
                <a:latin typeface="Calibri" panose="020F0502020204030204" pitchFamily="34" charset="0"/>
                <a:ea typeface="+mj-ea"/>
                <a:cs typeface="Calibri" panose="020F0502020204030204" pitchFamily="34" charset="0"/>
              </a:rPr>
              <a:t>- Feature limited to non-represented employees and UCDH </a:t>
            </a:r>
            <a:r>
              <a:rPr lang="en-US" sz="2000" kern="1200" dirty="0" smtClean="0">
                <a:solidFill>
                  <a:srgbClr val="002855"/>
                </a:solidFill>
                <a:latin typeface="Calibri" panose="020F0502020204030204" pitchFamily="34" charset="0"/>
                <a:ea typeface="+mj-ea"/>
                <a:cs typeface="Calibri" panose="020F0502020204030204" pitchFamily="34" charset="0"/>
              </a:rPr>
              <a:t>Primary </a:t>
            </a:r>
            <a:r>
              <a:rPr lang="en-US" sz="2000" kern="1200" dirty="0">
                <a:solidFill>
                  <a:srgbClr val="002855"/>
                </a:solidFill>
                <a:latin typeface="Calibri" panose="020F0502020204030204" pitchFamily="34" charset="0"/>
                <a:ea typeface="+mj-ea"/>
                <a:cs typeface="Calibri" panose="020F0502020204030204" pitchFamily="34" charset="0"/>
              </a:rPr>
              <a:t>Care Network nursing staff</a:t>
            </a:r>
          </a:p>
        </p:txBody>
      </p:sp>
      <p:sp>
        <p:nvSpPr>
          <p:cNvPr id="5" name="TextBox 4"/>
          <p:cNvSpPr txBox="1"/>
          <p:nvPr/>
        </p:nvSpPr>
        <p:spPr>
          <a:xfrm>
            <a:off x="797168" y="2170771"/>
            <a:ext cx="10010109" cy="4601260"/>
          </a:xfrm>
          <a:prstGeom prst="rect">
            <a:avLst/>
          </a:prstGeom>
          <a:noFill/>
        </p:spPr>
        <p:txBody>
          <a:bodyPr wrap="square" rtlCol="0">
            <a:spAutoFit/>
          </a:bodyPr>
          <a:lstStyle/>
          <a:p>
            <a:pPr marL="800100" lvl="2" indent="-342900" defTabSz="457200">
              <a:lnSpc>
                <a:spcPct val="150000"/>
              </a:lnSpc>
              <a:spcBef>
                <a:spcPts val="1000"/>
              </a:spcBef>
              <a:buClr>
                <a:schemeClr val="accent1"/>
              </a:buClr>
              <a:buSzPct val="80000"/>
              <a:buFont typeface="Wingdings 3" charset="2"/>
              <a:buChar char=""/>
              <a:defRPr/>
            </a:pPr>
            <a:r>
              <a:rPr lang="en-US" dirty="0" smtClean="0">
                <a:cs typeface="Calibri" panose="020F0502020204030204" pitchFamily="34" charset="0"/>
              </a:rPr>
              <a:t>Employee </a:t>
            </a:r>
            <a:r>
              <a:rPr lang="en-US" dirty="0">
                <a:cs typeface="Calibri" panose="020F0502020204030204" pitchFamily="34" charset="0"/>
              </a:rPr>
              <a:t>nominates others to contribute feedback</a:t>
            </a:r>
          </a:p>
          <a:p>
            <a:pPr marL="800100" lvl="2" indent="-342900" defTabSz="457200" fontAlgn="t">
              <a:lnSpc>
                <a:spcPct val="150000"/>
              </a:lnSpc>
              <a:spcBef>
                <a:spcPts val="1000"/>
              </a:spcBef>
              <a:buClr>
                <a:schemeClr val="accent1"/>
              </a:buClr>
              <a:buSzPct val="80000"/>
              <a:buFont typeface="Wingdings 3" charset="2"/>
              <a:buChar char=""/>
              <a:defRPr/>
            </a:pPr>
            <a:r>
              <a:rPr lang="en-US" dirty="0">
                <a:cs typeface="Calibri" panose="020F0502020204030204" pitchFamily="34" charset="0"/>
              </a:rPr>
              <a:t>Supervisor reviews </a:t>
            </a:r>
            <a:r>
              <a:rPr lang="en-US" dirty="0" smtClean="0">
                <a:cs typeface="Calibri" panose="020F0502020204030204" pitchFamily="34" charset="0"/>
              </a:rPr>
              <a:t>and can modify nominee list </a:t>
            </a:r>
          </a:p>
          <a:p>
            <a:pPr marL="1257300" lvl="3" indent="-342900" defTabSz="457200" fontAlgn="t">
              <a:lnSpc>
                <a:spcPct val="150000"/>
              </a:lnSpc>
              <a:spcBef>
                <a:spcPts val="1000"/>
              </a:spcBef>
              <a:buClr>
                <a:schemeClr val="accent1"/>
              </a:buClr>
              <a:buSzPct val="80000"/>
              <a:buFont typeface="Wingdings" panose="05000000000000000000" pitchFamily="2" charset="2"/>
              <a:buChar char="v"/>
              <a:defRPr/>
            </a:pPr>
            <a:r>
              <a:rPr lang="en-US" dirty="0" smtClean="0">
                <a:cs typeface="Calibri" panose="020F0502020204030204" pitchFamily="34" charset="0"/>
              </a:rPr>
              <a:t>Employee </a:t>
            </a:r>
            <a:r>
              <a:rPr lang="en-US" dirty="0">
                <a:cs typeface="Calibri" panose="020F0502020204030204" pitchFamily="34" charset="0"/>
              </a:rPr>
              <a:t>does not see final nominee list</a:t>
            </a:r>
          </a:p>
          <a:p>
            <a:pPr marL="800100" lvl="2" indent="-342900" defTabSz="457200" fontAlgn="t">
              <a:lnSpc>
                <a:spcPct val="150000"/>
              </a:lnSpc>
              <a:spcBef>
                <a:spcPts val="1000"/>
              </a:spcBef>
              <a:buClr>
                <a:schemeClr val="accent1"/>
              </a:buClr>
              <a:buSzPct val="80000"/>
              <a:buFont typeface="Wingdings 3" charset="2"/>
              <a:buChar char=""/>
              <a:defRPr/>
            </a:pPr>
            <a:r>
              <a:rPr lang="en-US" dirty="0" smtClean="0">
                <a:cs typeface="Calibri" panose="020F0502020204030204" pitchFamily="34" charset="0"/>
              </a:rPr>
              <a:t>Nominees </a:t>
            </a:r>
            <a:r>
              <a:rPr lang="en-US" dirty="0">
                <a:cs typeface="Calibri" panose="020F0502020204030204" pitchFamily="34" charset="0"/>
              </a:rPr>
              <a:t>accept/decline invitation to participate</a:t>
            </a:r>
          </a:p>
          <a:p>
            <a:pPr marL="800100" lvl="2" indent="-342900" defTabSz="457200" fontAlgn="t">
              <a:lnSpc>
                <a:spcPct val="150000"/>
              </a:lnSpc>
              <a:spcBef>
                <a:spcPts val="1000"/>
              </a:spcBef>
              <a:buClr>
                <a:schemeClr val="accent1"/>
              </a:buClr>
              <a:buSzPct val="80000"/>
              <a:buFont typeface="Wingdings 3" charset="2"/>
              <a:buChar char=""/>
              <a:defRPr/>
            </a:pPr>
            <a:r>
              <a:rPr lang="en-US" dirty="0">
                <a:cs typeface="Calibri" panose="020F0502020204030204" pitchFamily="34" charset="0"/>
              </a:rPr>
              <a:t>Nominees complete </a:t>
            </a:r>
            <a:r>
              <a:rPr lang="en-US" dirty="0" smtClean="0">
                <a:cs typeface="Calibri" panose="020F0502020204030204" pitchFamily="34" charset="0"/>
              </a:rPr>
              <a:t>feedback; results </a:t>
            </a:r>
            <a:r>
              <a:rPr lang="en-US" dirty="0">
                <a:cs typeface="Calibri" panose="020F0502020204030204" pitchFamily="34" charset="0"/>
              </a:rPr>
              <a:t>are </a:t>
            </a:r>
            <a:r>
              <a:rPr lang="en-US" dirty="0" smtClean="0">
                <a:cs typeface="Calibri" panose="020F0502020204030204" pitchFamily="34" charset="0"/>
              </a:rPr>
              <a:t>available to supervisor</a:t>
            </a:r>
            <a:endParaRPr lang="en-US" dirty="0">
              <a:cs typeface="Calibri" panose="020F0502020204030204" pitchFamily="34" charset="0"/>
            </a:endParaRPr>
          </a:p>
          <a:p>
            <a:pPr marL="1257300" lvl="3" indent="-342900" defTabSz="457200" fontAlgn="t">
              <a:lnSpc>
                <a:spcPct val="150000"/>
              </a:lnSpc>
              <a:spcBef>
                <a:spcPts val="1000"/>
              </a:spcBef>
              <a:buClr>
                <a:schemeClr val="accent1"/>
              </a:buClr>
              <a:buSzPct val="80000"/>
              <a:buFont typeface="Wingdings" panose="05000000000000000000" pitchFamily="2" charset="2"/>
              <a:buChar char="v"/>
              <a:defRPr/>
            </a:pPr>
            <a:r>
              <a:rPr lang="en-US" dirty="0">
                <a:cs typeface="Calibri" panose="020F0502020204030204" pitchFamily="34" charset="0"/>
              </a:rPr>
              <a:t>Employee does not see feedback</a:t>
            </a:r>
          </a:p>
          <a:p>
            <a:pPr marL="800100" lvl="2" indent="-342900" defTabSz="457200" fontAlgn="t">
              <a:lnSpc>
                <a:spcPct val="150000"/>
              </a:lnSpc>
              <a:spcBef>
                <a:spcPts val="1000"/>
              </a:spcBef>
              <a:buClr>
                <a:schemeClr val="accent1"/>
              </a:buClr>
              <a:buSzPct val="80000"/>
              <a:buFont typeface="Wingdings 3" charset="2"/>
              <a:buChar char=""/>
              <a:defRPr/>
            </a:pPr>
            <a:r>
              <a:rPr lang="en-US" dirty="0" smtClean="0">
                <a:cs typeface="Calibri" panose="020F0502020204030204" pitchFamily="34" charset="0"/>
              </a:rPr>
              <a:t>Supervisor reviews </a:t>
            </a:r>
            <a:r>
              <a:rPr lang="en-US" dirty="0">
                <a:cs typeface="Calibri" panose="020F0502020204030204" pitchFamily="34" charset="0"/>
              </a:rPr>
              <a:t>and </a:t>
            </a:r>
            <a:r>
              <a:rPr lang="en-US" dirty="0" smtClean="0">
                <a:cs typeface="Calibri" panose="020F0502020204030204" pitchFamily="34" charset="0"/>
              </a:rPr>
              <a:t>incorporates feedback </a:t>
            </a:r>
            <a:r>
              <a:rPr lang="en-US" dirty="0">
                <a:cs typeface="Calibri" panose="020F0502020204030204" pitchFamily="34" charset="0"/>
              </a:rPr>
              <a:t>as </a:t>
            </a:r>
            <a:r>
              <a:rPr lang="en-US" dirty="0" smtClean="0">
                <a:cs typeface="Calibri" panose="020F0502020204030204" pitchFamily="34" charset="0"/>
              </a:rPr>
              <a:t>appropriate</a:t>
            </a:r>
            <a:r>
              <a:rPr lang="en-US" dirty="0"/>
              <a:t/>
            </a:r>
            <a:br>
              <a:rPr lang="en-US" dirty="0"/>
            </a:br>
            <a:endParaRPr lang="en-US" dirty="0"/>
          </a:p>
          <a:p>
            <a:pPr>
              <a:lnSpc>
                <a:spcPct val="150000"/>
              </a:lnSpc>
            </a:pPr>
            <a:endParaRPr lang="en-US" dirty="0"/>
          </a:p>
        </p:txBody>
      </p:sp>
    </p:spTree>
    <p:custDataLst>
      <p:tags r:id="rId1"/>
    </p:custDataLst>
    <p:extLst>
      <p:ext uri="{BB962C8B-B14F-4D97-AF65-F5344CB8AC3E}">
        <p14:creationId xmlns:p14="http://schemas.microsoft.com/office/powerpoint/2010/main" val="3442265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3143"/>
            <a:ext cx="10515600" cy="744522"/>
          </a:xfrm>
        </p:spPr>
        <p:txBody>
          <a:bodyPr>
            <a:normAutofit fontScale="90000"/>
          </a:bodyPr>
          <a:lstStyle/>
          <a:p>
            <a:r>
              <a:rPr lang="en-US" dirty="0" smtClean="0"/>
              <a:t>Probationary Evaluation</a:t>
            </a:r>
            <a:r>
              <a:rPr lang="en-US" dirty="0"/>
              <a:t/>
            </a:r>
            <a:br>
              <a:rPr lang="en-US" dirty="0"/>
            </a:br>
            <a:endParaRPr lang="en-US" dirty="0"/>
          </a:p>
        </p:txBody>
      </p:sp>
      <p:sp>
        <p:nvSpPr>
          <p:cNvPr id="3" name="TextBox 2"/>
          <p:cNvSpPr txBox="1"/>
          <p:nvPr/>
        </p:nvSpPr>
        <p:spPr>
          <a:xfrm>
            <a:off x="838200" y="1141046"/>
            <a:ext cx="8014855" cy="5432256"/>
          </a:xfrm>
          <a:prstGeom prst="rect">
            <a:avLst/>
          </a:prstGeom>
          <a:noFill/>
        </p:spPr>
        <p:txBody>
          <a:bodyPr wrap="square" rtlCol="0">
            <a:spAutoFit/>
          </a:bodyPr>
          <a:lstStyle/>
          <a:p>
            <a:pPr marL="800100" lvl="2" indent="-342900" defTabSz="457200">
              <a:lnSpc>
                <a:spcPct val="150000"/>
              </a:lnSpc>
              <a:spcBef>
                <a:spcPts val="1000"/>
              </a:spcBef>
              <a:buClr>
                <a:schemeClr val="accent1"/>
              </a:buClr>
              <a:buSzPct val="80000"/>
              <a:buFont typeface="Wingdings 3" charset="2"/>
              <a:buChar char=""/>
              <a:defRPr/>
            </a:pPr>
            <a:r>
              <a:rPr lang="en-US" b="1" dirty="0" smtClean="0">
                <a:cs typeface="Calibri" panose="020F0502020204030204" pitchFamily="34" charset="0"/>
              </a:rPr>
              <a:t>Three months after employee start date:</a:t>
            </a:r>
          </a:p>
          <a:p>
            <a:pPr marL="1257300" lvl="3" indent="-342900" defTabSz="457200">
              <a:lnSpc>
                <a:spcPct val="150000"/>
              </a:lnSpc>
              <a:spcBef>
                <a:spcPts val="1000"/>
              </a:spcBef>
              <a:buClr>
                <a:schemeClr val="accent1"/>
              </a:buClr>
              <a:buSzPct val="80000"/>
              <a:buFont typeface="Wingdings" panose="05000000000000000000" pitchFamily="2" charset="2"/>
              <a:buChar char="v"/>
              <a:defRPr/>
            </a:pPr>
            <a:r>
              <a:rPr lang="en-US" dirty="0" smtClean="0">
                <a:cs typeface="Calibri" panose="020F0502020204030204" pitchFamily="34" charset="0"/>
              </a:rPr>
              <a:t>Supervisor </a:t>
            </a:r>
            <a:r>
              <a:rPr lang="en-US" dirty="0">
                <a:cs typeface="Calibri" panose="020F0502020204030204" pitchFamily="34" charset="0"/>
              </a:rPr>
              <a:t>completes probationary midpoint feedback and shares with employee</a:t>
            </a:r>
          </a:p>
          <a:p>
            <a:pPr marL="1257300" lvl="3" indent="-342900" defTabSz="457200">
              <a:lnSpc>
                <a:spcPct val="150000"/>
              </a:lnSpc>
              <a:spcBef>
                <a:spcPts val="1000"/>
              </a:spcBef>
              <a:buClr>
                <a:schemeClr val="accent1"/>
              </a:buClr>
              <a:buSzPct val="80000"/>
              <a:buFont typeface="Wingdings" panose="05000000000000000000" pitchFamily="2" charset="2"/>
              <a:buChar char="v"/>
              <a:defRPr/>
            </a:pPr>
            <a:r>
              <a:rPr lang="en-US" dirty="0">
                <a:cs typeface="Calibri" panose="020F0502020204030204" pitchFamily="34" charset="0"/>
              </a:rPr>
              <a:t>Supervisor</a:t>
            </a:r>
            <a:r>
              <a:rPr lang="en-US" dirty="0" smtClean="0">
                <a:cs typeface="Calibri" panose="020F0502020204030204" pitchFamily="34" charset="0"/>
              </a:rPr>
              <a:t> </a:t>
            </a:r>
            <a:r>
              <a:rPr lang="en-US" dirty="0">
                <a:cs typeface="Calibri" panose="020F0502020204030204" pitchFamily="34" charset="0"/>
              </a:rPr>
              <a:t>and/or employee develop goals</a:t>
            </a:r>
          </a:p>
          <a:p>
            <a:pPr marL="800100" lvl="2" indent="-342900" defTabSz="457200">
              <a:lnSpc>
                <a:spcPct val="150000"/>
              </a:lnSpc>
              <a:spcBef>
                <a:spcPts val="1000"/>
              </a:spcBef>
              <a:buClr>
                <a:schemeClr val="accent1"/>
              </a:buClr>
              <a:buSzPct val="80000"/>
              <a:buFont typeface="Wingdings 3" charset="2"/>
              <a:buChar char=""/>
              <a:defRPr/>
            </a:pPr>
            <a:r>
              <a:rPr lang="en-US" b="1" dirty="0" smtClean="0">
                <a:cs typeface="Calibri" panose="020F0502020204030204" pitchFamily="34" charset="0"/>
              </a:rPr>
              <a:t>Six months after employee hire date:</a:t>
            </a:r>
          </a:p>
          <a:p>
            <a:pPr marL="1257300" lvl="3" indent="-342900" defTabSz="457200">
              <a:lnSpc>
                <a:spcPct val="150000"/>
              </a:lnSpc>
              <a:spcBef>
                <a:spcPts val="1000"/>
              </a:spcBef>
              <a:buClr>
                <a:schemeClr val="accent1"/>
              </a:buClr>
              <a:buSzPct val="80000"/>
              <a:buFont typeface="Wingdings" panose="05000000000000000000" pitchFamily="2" charset="2"/>
              <a:buChar char="v"/>
              <a:defRPr/>
            </a:pPr>
            <a:r>
              <a:rPr lang="en-US" u="sng" dirty="0" smtClean="0">
                <a:cs typeface="Calibri" panose="020F0502020204030204" pitchFamily="34" charset="0"/>
              </a:rPr>
              <a:t>At least 2 weeks prior to employee 6 month anniversary</a:t>
            </a:r>
            <a:r>
              <a:rPr lang="en-US" dirty="0" smtClean="0">
                <a:cs typeface="Calibri" panose="020F0502020204030204" pitchFamily="34" charset="0"/>
              </a:rPr>
              <a:t>, supervisor </a:t>
            </a:r>
            <a:r>
              <a:rPr lang="en-US" dirty="0">
                <a:cs typeface="Calibri" panose="020F0502020204030204" pitchFamily="34" charset="0"/>
              </a:rPr>
              <a:t>completes final probation evaluation and shares with employee</a:t>
            </a:r>
          </a:p>
          <a:p>
            <a:pPr marL="800100" lvl="2" indent="-342900" defTabSz="457200">
              <a:lnSpc>
                <a:spcPct val="150000"/>
              </a:lnSpc>
              <a:spcBef>
                <a:spcPts val="1000"/>
              </a:spcBef>
              <a:buClr>
                <a:schemeClr val="accent1"/>
              </a:buClr>
              <a:buSzPct val="80000"/>
              <a:buFont typeface="Wingdings 3" charset="2"/>
              <a:buChar char=""/>
              <a:defRPr/>
            </a:pPr>
            <a:r>
              <a:rPr lang="en-US" dirty="0">
                <a:cs typeface="Calibri" panose="020F0502020204030204" pitchFamily="34" charset="0"/>
              </a:rPr>
              <a:t>Supervisor</a:t>
            </a:r>
            <a:r>
              <a:rPr lang="en-US" dirty="0" smtClean="0">
                <a:cs typeface="Calibri" panose="020F0502020204030204" pitchFamily="34" charset="0"/>
              </a:rPr>
              <a:t> </a:t>
            </a:r>
            <a:r>
              <a:rPr lang="en-US" dirty="0">
                <a:cs typeface="Calibri" panose="020F0502020204030204" pitchFamily="34" charset="0"/>
              </a:rPr>
              <a:t>routes final probationary evaluation for </a:t>
            </a:r>
            <a:r>
              <a:rPr lang="en-US" dirty="0" smtClean="0">
                <a:cs typeface="Calibri" panose="020F0502020204030204" pitchFamily="34" charset="0"/>
              </a:rPr>
              <a:t>approval</a:t>
            </a:r>
          </a:p>
          <a:p>
            <a:pPr marL="800100" lvl="2" indent="-342900" defTabSz="457200">
              <a:lnSpc>
                <a:spcPct val="150000"/>
              </a:lnSpc>
              <a:spcBef>
                <a:spcPts val="1000"/>
              </a:spcBef>
              <a:buClr>
                <a:schemeClr val="accent1"/>
              </a:buClr>
              <a:buSzPct val="80000"/>
              <a:buFont typeface="Wingdings 3" charset="2"/>
              <a:buChar char=""/>
              <a:defRPr/>
            </a:pPr>
            <a:r>
              <a:rPr lang="en-US" dirty="0" smtClean="0">
                <a:cs typeface="Calibri" panose="020F0502020204030204" pitchFamily="34" charset="0"/>
              </a:rPr>
              <a:t>NOTE: Probation evaluations for employees hired BEFORE </a:t>
            </a:r>
            <a:r>
              <a:rPr lang="en-US" dirty="0" err="1" smtClean="0">
                <a:cs typeface="Calibri" panose="020F0502020204030204" pitchFamily="34" charset="0"/>
              </a:rPr>
              <a:t>UCPath</a:t>
            </a:r>
            <a:r>
              <a:rPr lang="en-US" dirty="0" smtClean="0">
                <a:cs typeface="Calibri" panose="020F0502020204030204" pitchFamily="34" charset="0"/>
              </a:rPr>
              <a:t> go-live, 2019 will be completed in legacy system</a:t>
            </a:r>
            <a:endParaRPr lang="en-US" dirty="0"/>
          </a:p>
        </p:txBody>
      </p:sp>
    </p:spTree>
    <p:custDataLst>
      <p:tags r:id="rId1"/>
    </p:custDataLst>
    <p:extLst>
      <p:ext uri="{BB962C8B-B14F-4D97-AF65-F5344CB8AC3E}">
        <p14:creationId xmlns:p14="http://schemas.microsoft.com/office/powerpoint/2010/main" val="531943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076" y="3463163"/>
            <a:ext cx="10515600" cy="1089529"/>
          </a:xfrm>
        </p:spPr>
        <p:txBody>
          <a:bodyPr>
            <a:noAutofit/>
          </a:bodyPr>
          <a:lstStyle/>
          <a:p>
            <a:pPr algn="ctr"/>
            <a:r>
              <a:rPr lang="en-US" sz="4400" dirty="0" smtClean="0"/>
              <a:t>ePerformance Screen </a:t>
            </a:r>
            <a:r>
              <a:rPr lang="en-US" sz="4400" dirty="0"/>
              <a:t>Shots</a:t>
            </a:r>
            <a:br>
              <a:rPr lang="en-US" sz="4400" dirty="0"/>
            </a:br>
            <a:endParaRPr lang="en-US" sz="4400" dirty="0"/>
          </a:p>
        </p:txBody>
      </p:sp>
    </p:spTree>
    <p:custDataLst>
      <p:tags r:id="rId1"/>
    </p:custDataLst>
    <p:extLst>
      <p:ext uri="{BB962C8B-B14F-4D97-AF65-F5344CB8AC3E}">
        <p14:creationId xmlns:p14="http://schemas.microsoft.com/office/powerpoint/2010/main" val="3473203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07" y="505671"/>
            <a:ext cx="9296401" cy="579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69356" y="4556369"/>
            <a:ext cx="664307" cy="234462"/>
          </a:xfrm>
          <a:prstGeom prst="rect">
            <a:avLst/>
          </a:prstGeom>
          <a:solidFill>
            <a:srgbClr val="FFFFFF"/>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69356" y="4943231"/>
            <a:ext cx="664307" cy="234462"/>
          </a:xfrm>
          <a:prstGeom prst="rect">
            <a:avLst/>
          </a:prstGeom>
          <a:solidFill>
            <a:srgbClr val="FFFFFF"/>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69356" y="5330093"/>
            <a:ext cx="1015998" cy="234462"/>
          </a:xfrm>
          <a:prstGeom prst="rect">
            <a:avLst/>
          </a:prstGeom>
          <a:solidFill>
            <a:srgbClr val="FFFFFF"/>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77171" y="5695672"/>
            <a:ext cx="773723" cy="234462"/>
          </a:xfrm>
          <a:prstGeom prst="rect">
            <a:avLst/>
          </a:prstGeom>
          <a:solidFill>
            <a:srgbClr val="FFFFFF"/>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25794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0196" y="2041545"/>
            <a:ext cx="9010276" cy="1646302"/>
          </a:xfrm>
        </p:spPr>
        <p:txBody>
          <a:bodyPr/>
          <a:lstStyle/>
          <a:p>
            <a:pPr algn="l"/>
            <a:r>
              <a:rPr lang="en-US" sz="4800" dirty="0" smtClean="0"/>
              <a:t>Talent Acquisition Management (TAM)</a:t>
            </a:r>
            <a:endParaRPr lang="en-US" sz="4800" dirty="0"/>
          </a:p>
        </p:txBody>
      </p:sp>
      <p:sp>
        <p:nvSpPr>
          <p:cNvPr id="3" name="Subtitle 2"/>
          <p:cNvSpPr>
            <a:spLocks noGrp="1"/>
          </p:cNvSpPr>
          <p:nvPr>
            <p:ph type="subTitle" idx="1"/>
          </p:nvPr>
        </p:nvSpPr>
        <p:spPr>
          <a:xfrm>
            <a:off x="2440196" y="3825557"/>
            <a:ext cx="9010276" cy="1515720"/>
          </a:xfrm>
        </p:spPr>
        <p:txBody>
          <a:bodyPr>
            <a:noAutofit/>
          </a:bodyPr>
          <a:lstStyle/>
          <a:p>
            <a:pPr algn="l"/>
            <a:endParaRPr lang="en-US" sz="1400" i="1" dirty="0" smtClean="0"/>
          </a:p>
        </p:txBody>
      </p:sp>
      <p:cxnSp>
        <p:nvCxnSpPr>
          <p:cNvPr id="7" name="Straight Connector 6"/>
          <p:cNvCxnSpPr/>
          <p:nvPr/>
        </p:nvCxnSpPr>
        <p:spPr>
          <a:xfrm>
            <a:off x="2267391" y="2484831"/>
            <a:ext cx="0" cy="19171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16922" y="2975699"/>
            <a:ext cx="1181206" cy="866275"/>
          </a:xfrm>
          <a:prstGeom prst="rect">
            <a:avLst/>
          </a:prstGeom>
        </p:spPr>
      </p:pic>
    </p:spTree>
    <p:custDataLst>
      <p:tags r:id="rId1"/>
    </p:custDataLst>
    <p:extLst>
      <p:ext uri="{BB962C8B-B14F-4D97-AF65-F5344CB8AC3E}">
        <p14:creationId xmlns:p14="http://schemas.microsoft.com/office/powerpoint/2010/main" val="1031209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585" y="269631"/>
            <a:ext cx="8763000" cy="6477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96863" y="1570893"/>
            <a:ext cx="1015998" cy="234462"/>
          </a:xfrm>
          <a:prstGeom prst="rect">
            <a:avLst/>
          </a:prstGeom>
          <a:solidFill>
            <a:srgbClr val="FFFFFF"/>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627355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62" y="82062"/>
            <a:ext cx="8915400" cy="655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235940" y="1227016"/>
            <a:ext cx="1015998" cy="234462"/>
          </a:xfrm>
          <a:prstGeom prst="rect">
            <a:avLst/>
          </a:prstGeom>
          <a:solidFill>
            <a:srgbClr val="FFFFFF"/>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64578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48" y="74246"/>
            <a:ext cx="8458199"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071818" y="1344247"/>
            <a:ext cx="1015998" cy="234462"/>
          </a:xfrm>
          <a:prstGeom prst="rect">
            <a:avLst/>
          </a:prstGeom>
          <a:solidFill>
            <a:srgbClr val="FFFFFF"/>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9775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3">
                    <a:lumMod val="75000"/>
                  </a:schemeClr>
                </a:solidFill>
              </a:rPr>
              <a:t>Questions re: ePerformance? </a:t>
            </a:r>
            <a:endParaRPr lang="en-US" dirty="0">
              <a:solidFill>
                <a:schemeClr val="accent3">
                  <a:lumMod val="75000"/>
                </a:schemeClr>
              </a:solidFill>
            </a:endParaRPr>
          </a:p>
        </p:txBody>
      </p:sp>
      <p:pic>
        <p:nvPicPr>
          <p:cNvPr id="6" name="Picture 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02180" y="2156603"/>
            <a:ext cx="2298854" cy="2760453"/>
          </a:xfrm>
          <a:prstGeom prst="rect">
            <a:avLst/>
          </a:prstGeom>
        </p:spPr>
      </p:pic>
    </p:spTree>
    <p:custDataLst>
      <p:tags r:id="rId1"/>
    </p:custDataLst>
    <p:extLst>
      <p:ext uri="{BB962C8B-B14F-4D97-AF65-F5344CB8AC3E}">
        <p14:creationId xmlns:p14="http://schemas.microsoft.com/office/powerpoint/2010/main" val="117334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756488" y="2484831"/>
            <a:ext cx="0" cy="19171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6019" y="2975699"/>
            <a:ext cx="1181206" cy="866275"/>
          </a:xfrm>
          <a:prstGeom prst="rect">
            <a:avLst/>
          </a:prstGeom>
        </p:spPr>
      </p:pic>
      <p:sp>
        <p:nvSpPr>
          <p:cNvPr id="6" name="Title 1">
            <a:extLst>
              <a:ext uri="{FF2B5EF4-FFF2-40B4-BE49-F238E27FC236}">
                <a16:creationId xmlns:a16="http://schemas.microsoft.com/office/drawing/2014/main" id="{01D0EE65-F43E-8047-9AD8-3C2BA205CAF9}"/>
              </a:ext>
            </a:extLst>
          </p:cNvPr>
          <p:cNvSpPr txBox="1">
            <a:spLocks/>
          </p:cNvSpPr>
          <p:nvPr/>
        </p:nvSpPr>
        <p:spPr>
          <a:xfrm>
            <a:off x="2863325" y="2984703"/>
            <a:ext cx="8183711" cy="1256848"/>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dirty="0" smtClean="0"/>
              <a:t>Additional Topic Updates</a:t>
            </a:r>
            <a:endParaRPr lang="en-US" sz="6000" dirty="0"/>
          </a:p>
        </p:txBody>
      </p:sp>
    </p:spTree>
    <p:custDataLst>
      <p:tags r:id="rId1"/>
    </p:custDataLst>
    <p:extLst>
      <p:ext uri="{BB962C8B-B14F-4D97-AF65-F5344CB8AC3E}">
        <p14:creationId xmlns:p14="http://schemas.microsoft.com/office/powerpoint/2010/main" val="3566920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420129"/>
            <a:ext cx="8596668" cy="1320800"/>
          </a:xfrm>
        </p:spPr>
        <p:txBody>
          <a:bodyPr/>
          <a:lstStyle/>
          <a:p>
            <a:r>
              <a:rPr lang="en-US" dirty="0" smtClean="0"/>
              <a:t>Cutover Activities/Freeze Dates</a:t>
            </a:r>
            <a:endParaRPr lang="en-US" dirty="0"/>
          </a:p>
        </p:txBody>
      </p:sp>
      <p:sp>
        <p:nvSpPr>
          <p:cNvPr id="3" name="Content Placeholder 2"/>
          <p:cNvSpPr>
            <a:spLocks noGrp="1"/>
          </p:cNvSpPr>
          <p:nvPr>
            <p:ph idx="1"/>
          </p:nvPr>
        </p:nvSpPr>
        <p:spPr>
          <a:xfrm>
            <a:off x="669960" y="2160589"/>
            <a:ext cx="9534744" cy="3880773"/>
          </a:xfrm>
        </p:spPr>
        <p:txBody>
          <a:bodyPr/>
          <a:lstStyle/>
          <a:p>
            <a:r>
              <a:rPr lang="en-US" sz="2400" dirty="0" smtClean="0"/>
              <a:t>Important cutover activity and freeze dates posted on the website:</a:t>
            </a:r>
          </a:p>
          <a:p>
            <a:endParaRPr lang="en-US" dirty="0"/>
          </a:p>
          <a:p>
            <a:pPr marL="0" indent="0" algn="ctr">
              <a:buNone/>
            </a:pPr>
            <a:r>
              <a:rPr lang="en-US" sz="2800" dirty="0">
                <a:hlinkClick r:id="rId4"/>
              </a:rPr>
              <a:t>https://</a:t>
            </a:r>
            <a:r>
              <a:rPr lang="en-US" sz="2800" dirty="0" smtClean="0">
                <a:hlinkClick r:id="rId4"/>
              </a:rPr>
              <a:t>ucpath.ucdavis.edu/cutover-dates</a:t>
            </a:r>
            <a:endParaRPr lang="en-US" sz="2800" dirty="0" smtClean="0"/>
          </a:p>
          <a:p>
            <a:pPr marL="0" indent="0">
              <a:buNone/>
            </a:pPr>
            <a:endParaRPr lang="en-US" dirty="0" smtClean="0"/>
          </a:p>
          <a:p>
            <a:endParaRPr lang="en-US" dirty="0"/>
          </a:p>
          <a:p>
            <a:r>
              <a:rPr lang="en-US" sz="2400" dirty="0" smtClean="0"/>
              <a:t>For question, please contact your local service channel (HRSSO, AUSS-C, </a:t>
            </a:r>
            <a:r>
              <a:rPr lang="en-US" sz="2400" dirty="0" err="1" smtClean="0"/>
              <a:t>DiSSC</a:t>
            </a:r>
            <a:r>
              <a:rPr lang="en-US" sz="2400" dirty="0" smtClean="0"/>
              <a:t>, Health)</a:t>
            </a:r>
            <a:endParaRPr lang="en-US" sz="2400" dirty="0"/>
          </a:p>
        </p:txBody>
      </p:sp>
    </p:spTree>
    <p:custDataLst>
      <p:tags r:id="rId1"/>
    </p:custDataLst>
    <p:extLst>
      <p:ext uri="{BB962C8B-B14F-4D97-AF65-F5344CB8AC3E}">
        <p14:creationId xmlns:p14="http://schemas.microsoft.com/office/powerpoint/2010/main" val="2124043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670503"/>
            <a:ext cx="8596668" cy="1320800"/>
          </a:xfrm>
        </p:spPr>
        <p:txBody>
          <a:bodyPr/>
          <a:lstStyle/>
          <a:p>
            <a:r>
              <a:rPr lang="en-US" dirty="0" smtClean="0"/>
              <a:t>DUO Update</a:t>
            </a:r>
            <a:endParaRPr lang="en-US" dirty="0"/>
          </a:p>
        </p:txBody>
      </p:sp>
      <p:sp>
        <p:nvSpPr>
          <p:cNvPr id="5" name="TextBox 4"/>
          <p:cNvSpPr txBox="1"/>
          <p:nvPr/>
        </p:nvSpPr>
        <p:spPr>
          <a:xfrm>
            <a:off x="1983922" y="2775857"/>
            <a:ext cx="6474278" cy="1200329"/>
          </a:xfrm>
          <a:prstGeom prst="rect">
            <a:avLst/>
          </a:prstGeom>
          <a:solidFill>
            <a:schemeClr val="accent3">
              <a:lumMod val="40000"/>
              <a:lumOff val="60000"/>
            </a:schemeClr>
          </a:solidFill>
        </p:spPr>
        <p:txBody>
          <a:bodyPr wrap="square" rtlCol="0">
            <a:spAutoFit/>
          </a:bodyPr>
          <a:lstStyle/>
          <a:p>
            <a:pPr algn="ctr"/>
            <a:r>
              <a:rPr lang="en-US" sz="3600" dirty="0" smtClean="0"/>
              <a:t>DUO IS required for access to UCPath Portal</a:t>
            </a:r>
            <a:endParaRPr lang="en-US" sz="3600" dirty="0"/>
          </a:p>
        </p:txBody>
      </p:sp>
    </p:spTree>
    <p:custDataLst>
      <p:tags r:id="rId1"/>
    </p:custDataLst>
    <p:extLst>
      <p:ext uri="{BB962C8B-B14F-4D97-AF65-F5344CB8AC3E}">
        <p14:creationId xmlns:p14="http://schemas.microsoft.com/office/powerpoint/2010/main" val="38801682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670503"/>
            <a:ext cx="8596668" cy="1320800"/>
          </a:xfrm>
        </p:spPr>
        <p:txBody>
          <a:bodyPr/>
          <a:lstStyle/>
          <a:p>
            <a:r>
              <a:rPr lang="en-US" dirty="0" smtClean="0"/>
              <a:t>Direct Deposit Update</a:t>
            </a:r>
            <a:endParaRPr lang="en-US" dirty="0"/>
          </a:p>
        </p:txBody>
      </p:sp>
      <p:sp>
        <p:nvSpPr>
          <p:cNvPr id="5" name="TextBox 4"/>
          <p:cNvSpPr txBox="1"/>
          <p:nvPr/>
        </p:nvSpPr>
        <p:spPr>
          <a:xfrm>
            <a:off x="1983922" y="2775857"/>
            <a:ext cx="6474278" cy="1754326"/>
          </a:xfrm>
          <a:prstGeom prst="rect">
            <a:avLst/>
          </a:prstGeom>
          <a:solidFill>
            <a:schemeClr val="accent3">
              <a:lumMod val="40000"/>
              <a:lumOff val="60000"/>
            </a:schemeClr>
          </a:solidFill>
        </p:spPr>
        <p:txBody>
          <a:bodyPr wrap="square" rtlCol="0">
            <a:spAutoFit/>
          </a:bodyPr>
          <a:lstStyle/>
          <a:p>
            <a:pPr algn="ctr"/>
            <a:r>
              <a:rPr lang="en-US" sz="3600" dirty="0" smtClean="0"/>
              <a:t>If you already have Direct Deposit – you don’t have to do anything!</a:t>
            </a:r>
            <a:endParaRPr lang="en-US" sz="3600" dirty="0"/>
          </a:p>
        </p:txBody>
      </p:sp>
    </p:spTree>
    <p:custDataLst>
      <p:tags r:id="rId1"/>
    </p:custDataLst>
    <p:extLst>
      <p:ext uri="{BB962C8B-B14F-4D97-AF65-F5344CB8AC3E}">
        <p14:creationId xmlns:p14="http://schemas.microsoft.com/office/powerpoint/2010/main" val="18063899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466395"/>
            <a:ext cx="8596668" cy="661365"/>
          </a:xfrm>
        </p:spPr>
        <p:txBody>
          <a:bodyPr/>
          <a:lstStyle/>
          <a:p>
            <a:r>
              <a:rPr lang="en-US" dirty="0" smtClean="0"/>
              <a:t>Online Benefits Self-Service</a:t>
            </a:r>
            <a:endParaRPr lang="en-US" dirty="0"/>
          </a:p>
        </p:txBody>
      </p:sp>
      <p:sp>
        <p:nvSpPr>
          <p:cNvPr id="4" name="TextBox 3"/>
          <p:cNvSpPr txBox="1"/>
          <p:nvPr/>
        </p:nvSpPr>
        <p:spPr>
          <a:xfrm>
            <a:off x="800100" y="1319835"/>
            <a:ext cx="3619500" cy="369332"/>
          </a:xfrm>
          <a:prstGeom prst="rect">
            <a:avLst/>
          </a:prstGeom>
          <a:noFill/>
        </p:spPr>
        <p:txBody>
          <a:bodyPr wrap="square" rtlCol="0">
            <a:spAutoFit/>
          </a:bodyPr>
          <a:lstStyle/>
          <a:p>
            <a:r>
              <a:rPr lang="en-US" dirty="0" err="1" smtClean="0"/>
              <a:t>UCPath</a:t>
            </a:r>
            <a:r>
              <a:rPr lang="en-US" dirty="0" smtClean="0"/>
              <a:t> – Employee Self Service</a:t>
            </a:r>
            <a:endParaRPr lang="en-US" dirty="0"/>
          </a:p>
        </p:txBody>
      </p:sp>
      <p:sp>
        <p:nvSpPr>
          <p:cNvPr id="5" name="TextBox 4"/>
          <p:cNvSpPr txBox="1"/>
          <p:nvPr/>
        </p:nvSpPr>
        <p:spPr>
          <a:xfrm>
            <a:off x="930728" y="1840049"/>
            <a:ext cx="3834312" cy="2862322"/>
          </a:xfrm>
          <a:prstGeom prst="rect">
            <a:avLst/>
          </a:prstGeom>
          <a:solidFill>
            <a:srgbClr val="FFD54F"/>
          </a:solidFill>
        </p:spPr>
        <p:txBody>
          <a:bodyPr wrap="square" rtlCol="0">
            <a:spAutoFit/>
          </a:bodyPr>
          <a:lstStyle/>
          <a:p>
            <a:pPr marL="285750" indent="-285750">
              <a:buFont typeface="Arial" panose="020B0604020202020204" pitchFamily="34" charset="0"/>
              <a:buChar char="•"/>
            </a:pPr>
            <a:r>
              <a:rPr lang="en-US" dirty="0" smtClean="0"/>
              <a:t>Submitting enrollment elections</a:t>
            </a:r>
          </a:p>
          <a:p>
            <a:pPr marL="742950" lvl="1" indent="-285750">
              <a:buFont typeface="Arial" panose="020B0604020202020204" pitchFamily="34" charset="0"/>
              <a:buChar char="•"/>
            </a:pPr>
            <a:r>
              <a:rPr lang="en-US" dirty="0" smtClean="0"/>
              <a:t>Employment changes</a:t>
            </a:r>
          </a:p>
          <a:p>
            <a:pPr marL="742950" lvl="1" indent="-285750">
              <a:buFont typeface="Arial" panose="020B0604020202020204" pitchFamily="34" charset="0"/>
              <a:buChar char="•"/>
            </a:pPr>
            <a:r>
              <a:rPr lang="en-US" dirty="0" smtClean="0"/>
              <a:t>Family Status changes</a:t>
            </a:r>
          </a:p>
          <a:p>
            <a:pPr marL="1200150" lvl="2" indent="-285750">
              <a:buFont typeface="Arial" panose="020B0604020202020204" pitchFamily="34" charset="0"/>
              <a:buChar char="•"/>
            </a:pPr>
            <a:r>
              <a:rPr lang="en-US" dirty="0" smtClean="0"/>
              <a:t>Marriage, birth/adoption</a:t>
            </a:r>
          </a:p>
          <a:p>
            <a:pPr marL="1200150" lvl="2" indent="-285750">
              <a:buFont typeface="Arial" panose="020B0604020202020204" pitchFamily="34" charset="0"/>
              <a:buChar char="•"/>
            </a:pPr>
            <a:r>
              <a:rPr lang="en-US" dirty="0" smtClean="0"/>
              <a:t>Divorce</a:t>
            </a:r>
          </a:p>
          <a:p>
            <a:pPr marL="285750" indent="-285750">
              <a:buFont typeface="Arial" panose="020B0604020202020204" pitchFamily="34" charset="0"/>
              <a:buChar char="•"/>
            </a:pPr>
            <a:r>
              <a:rPr lang="en-US" dirty="0" smtClean="0"/>
              <a:t>Making open enrollment changes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Viewing Enrollment Summary</a:t>
            </a:r>
          </a:p>
          <a:p>
            <a:pPr marL="285750" indent="-285750">
              <a:buFont typeface="Arial" panose="020B0604020202020204" pitchFamily="34" charset="0"/>
              <a:buChar char="•"/>
            </a:pPr>
            <a:r>
              <a:rPr lang="en-US" dirty="0" smtClean="0"/>
              <a:t>Obtaining Form 1095-C</a:t>
            </a:r>
            <a:endParaRPr lang="en-US" dirty="0"/>
          </a:p>
          <a:p>
            <a:pPr marL="285750" indent="-285750">
              <a:buFont typeface="Arial" panose="020B0604020202020204" pitchFamily="34" charset="0"/>
              <a:buChar char="•"/>
            </a:pPr>
            <a:endParaRPr lang="en-US" dirty="0"/>
          </a:p>
        </p:txBody>
      </p:sp>
      <p:sp>
        <p:nvSpPr>
          <p:cNvPr id="6" name="TextBox 5"/>
          <p:cNvSpPr txBox="1"/>
          <p:nvPr/>
        </p:nvSpPr>
        <p:spPr>
          <a:xfrm>
            <a:off x="5655134" y="1324254"/>
            <a:ext cx="4084858" cy="369332"/>
          </a:xfrm>
          <a:prstGeom prst="rect">
            <a:avLst/>
          </a:prstGeom>
          <a:noFill/>
        </p:spPr>
        <p:txBody>
          <a:bodyPr wrap="square" rtlCol="0">
            <a:spAutoFit/>
          </a:bodyPr>
          <a:lstStyle/>
          <a:p>
            <a:r>
              <a:rPr lang="en-US" dirty="0" smtClean="0"/>
              <a:t>At Your Service Online (AYSO)</a:t>
            </a:r>
            <a:endParaRPr lang="en-US" dirty="0"/>
          </a:p>
        </p:txBody>
      </p:sp>
      <p:sp>
        <p:nvSpPr>
          <p:cNvPr id="7" name="TextBox 6"/>
          <p:cNvSpPr txBox="1"/>
          <p:nvPr/>
        </p:nvSpPr>
        <p:spPr>
          <a:xfrm>
            <a:off x="5900062" y="4675990"/>
            <a:ext cx="4084858" cy="2031325"/>
          </a:xfrm>
          <a:prstGeom prst="rect">
            <a:avLst/>
          </a:prstGeom>
          <a:solidFill>
            <a:schemeClr val="accent3">
              <a:lumMod val="40000"/>
              <a:lumOff val="60000"/>
            </a:schemeClr>
          </a:solidFill>
        </p:spPr>
        <p:txBody>
          <a:bodyPr wrap="square" rtlCol="0">
            <a:spAutoFit/>
          </a:bodyPr>
          <a:lstStyle/>
          <a:p>
            <a:pPr marL="285750" indent="-285750">
              <a:buFont typeface="Arial" panose="020B0604020202020204" pitchFamily="34" charset="0"/>
              <a:buChar char="•"/>
            </a:pPr>
            <a:r>
              <a:rPr lang="en-US" dirty="0" smtClean="0"/>
              <a:t>New portal available later in 2019</a:t>
            </a:r>
            <a:r>
              <a:rPr lang="en-US" dirty="0"/>
              <a:t> </a:t>
            </a:r>
            <a:endParaRPr lang="en-US" dirty="0" smtClean="0"/>
          </a:p>
          <a:p>
            <a:pPr marL="285750" indent="-285750">
              <a:buFont typeface="Arial" panose="020B0604020202020204" pitchFamily="34" charset="0"/>
              <a:buChar char="•"/>
            </a:pPr>
            <a:r>
              <a:rPr lang="en-US" dirty="0" smtClean="0"/>
              <a:t>Features will include –</a:t>
            </a:r>
          </a:p>
          <a:p>
            <a:pPr marL="742950" lvl="1" indent="-285750">
              <a:buFont typeface="Arial" panose="020B0604020202020204" pitchFamily="34" charset="0"/>
              <a:buChar char="•"/>
            </a:pPr>
            <a:r>
              <a:rPr lang="en-US" dirty="0" smtClean="0"/>
              <a:t>Beneficiary Designation</a:t>
            </a:r>
          </a:p>
          <a:p>
            <a:pPr marL="1200150" lvl="2" indent="-285750">
              <a:buFont typeface="Arial" panose="020B0604020202020204" pitchFamily="34" charset="0"/>
              <a:buChar char="•"/>
            </a:pPr>
            <a:r>
              <a:rPr lang="en-US" dirty="0" smtClean="0"/>
              <a:t>Life, AD&amp;D, retirement</a:t>
            </a:r>
          </a:p>
          <a:p>
            <a:pPr marL="742950" lvl="1" indent="-285750">
              <a:buFont typeface="Arial" panose="020B0604020202020204" pitchFamily="34" charset="0"/>
              <a:buChar char="•"/>
            </a:pPr>
            <a:r>
              <a:rPr lang="en-US" dirty="0" smtClean="0"/>
              <a:t>Retirement Estimates</a:t>
            </a:r>
          </a:p>
          <a:p>
            <a:pPr marL="742950" lvl="1" indent="-285750">
              <a:buFont typeface="Arial" panose="020B0604020202020204" pitchFamily="34" charset="0"/>
              <a:buChar char="•"/>
            </a:pPr>
            <a:r>
              <a:rPr lang="en-US" dirty="0" smtClean="0"/>
              <a:t>UCRP/CAP balances</a:t>
            </a:r>
          </a:p>
          <a:p>
            <a:pPr marL="742950" lvl="1" indent="-285750">
              <a:buFont typeface="Arial" panose="020B0604020202020204" pitchFamily="34" charset="0"/>
              <a:buChar char="•"/>
            </a:pPr>
            <a:endParaRPr lang="en-US" dirty="0" smtClean="0"/>
          </a:p>
        </p:txBody>
      </p:sp>
      <p:sp>
        <p:nvSpPr>
          <p:cNvPr id="8" name="TextBox 7"/>
          <p:cNvSpPr txBox="1"/>
          <p:nvPr/>
        </p:nvSpPr>
        <p:spPr>
          <a:xfrm>
            <a:off x="5655134" y="4157800"/>
            <a:ext cx="4861554" cy="369332"/>
          </a:xfrm>
          <a:prstGeom prst="rect">
            <a:avLst/>
          </a:prstGeom>
          <a:noFill/>
        </p:spPr>
        <p:txBody>
          <a:bodyPr wrap="square" rtlCol="0">
            <a:spAutoFit/>
          </a:bodyPr>
          <a:lstStyle/>
          <a:p>
            <a:r>
              <a:rPr lang="en-US" dirty="0"/>
              <a:t>UC Retirement At Your Service (UCRAYS)</a:t>
            </a:r>
          </a:p>
        </p:txBody>
      </p:sp>
      <p:sp>
        <p:nvSpPr>
          <p:cNvPr id="9" name="TextBox 8"/>
          <p:cNvSpPr txBox="1"/>
          <p:nvPr/>
        </p:nvSpPr>
        <p:spPr>
          <a:xfrm>
            <a:off x="5900062" y="1854905"/>
            <a:ext cx="4442818" cy="2031325"/>
          </a:xfrm>
          <a:prstGeom prst="rect">
            <a:avLst/>
          </a:prstGeom>
          <a:solidFill>
            <a:schemeClr val="accent3">
              <a:lumMod val="40000"/>
              <a:lumOff val="60000"/>
            </a:schemeClr>
          </a:solidFill>
        </p:spPr>
        <p:txBody>
          <a:bodyPr wrap="square" rtlCol="0">
            <a:spAutoFit/>
          </a:bodyPr>
          <a:lstStyle/>
          <a:p>
            <a:pPr marL="285750" indent="-285750">
              <a:buFont typeface="Arial" panose="020B0604020202020204" pitchFamily="34" charset="0"/>
              <a:buChar char="•"/>
            </a:pPr>
            <a:r>
              <a:rPr lang="en-US" dirty="0" err="1" smtClean="0"/>
              <a:t>Sunsetting</a:t>
            </a:r>
            <a:endParaRPr lang="en-US" dirty="0" smtClean="0"/>
          </a:p>
          <a:p>
            <a:pPr marL="742950" lvl="1" indent="-285750">
              <a:buFont typeface="Arial" panose="020B0604020202020204" pitchFamily="34" charset="0"/>
              <a:buChar char="•"/>
            </a:pPr>
            <a:r>
              <a:rPr lang="en-US" dirty="0" smtClean="0"/>
              <a:t>Separate from </a:t>
            </a:r>
            <a:r>
              <a:rPr lang="en-US" dirty="0" err="1" smtClean="0"/>
              <a:t>UCPath</a:t>
            </a:r>
            <a:r>
              <a:rPr lang="en-US" dirty="0" smtClean="0"/>
              <a:t> transition</a:t>
            </a:r>
          </a:p>
          <a:p>
            <a:pPr marL="742950" lvl="1" indent="-285750">
              <a:buFont typeface="Arial" panose="020B0604020202020204" pitchFamily="34" charset="0"/>
              <a:buChar char="•"/>
            </a:pPr>
            <a:r>
              <a:rPr lang="en-US" dirty="0" err="1" smtClean="0"/>
              <a:t>Systemwide</a:t>
            </a:r>
            <a:r>
              <a:rPr lang="en-US" dirty="0" smtClean="0"/>
              <a:t> initiative </a:t>
            </a:r>
          </a:p>
          <a:p>
            <a:pPr marL="285750" indent="-285750">
              <a:buFont typeface="Arial" panose="020B0604020202020204" pitchFamily="34" charset="0"/>
              <a:buChar char="•"/>
            </a:pPr>
            <a:r>
              <a:rPr lang="en-US" b="1" dirty="0" smtClean="0"/>
              <a:t>Last day to make benefit elections online – Thursday, 2/28/19, 5PM</a:t>
            </a:r>
          </a:p>
          <a:p>
            <a:pPr marL="742950" lvl="1" indent="-285750">
              <a:buFont typeface="Arial" panose="020B0604020202020204" pitchFamily="34" charset="0"/>
              <a:buChar char="•"/>
            </a:pPr>
            <a:r>
              <a:rPr lang="en-US" dirty="0" smtClean="0"/>
              <a:t>After, contact Benefits to submit appropriate form</a:t>
            </a:r>
          </a:p>
        </p:txBody>
      </p:sp>
    </p:spTree>
    <p:custDataLst>
      <p:tags r:id="rId1"/>
    </p:custDataLst>
    <p:extLst>
      <p:ext uri="{BB962C8B-B14F-4D97-AF65-F5344CB8AC3E}">
        <p14:creationId xmlns:p14="http://schemas.microsoft.com/office/powerpoint/2010/main" val="235347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45915" y="5428181"/>
            <a:ext cx="8733033" cy="54453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Employees/Departments with Questions</a:t>
            </a:r>
            <a:endParaRPr lang="en-US" dirty="0">
              <a:solidFill>
                <a:schemeClr val="tx1"/>
              </a:solidFill>
            </a:endParaRPr>
          </a:p>
        </p:txBody>
      </p:sp>
      <p:sp>
        <p:nvSpPr>
          <p:cNvPr id="7" name="Rectangle 6"/>
          <p:cNvSpPr/>
          <p:nvPr/>
        </p:nvSpPr>
        <p:spPr>
          <a:xfrm>
            <a:off x="1345915" y="4416177"/>
            <a:ext cx="8733033" cy="67295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Service Channels</a:t>
            </a:r>
            <a:endParaRPr lang="en-US" dirty="0">
              <a:solidFill>
                <a:schemeClr val="tx1"/>
              </a:solidFill>
            </a:endParaRPr>
          </a:p>
        </p:txBody>
      </p:sp>
      <p:sp>
        <p:nvSpPr>
          <p:cNvPr id="8" name="Diamond 7"/>
          <p:cNvSpPr/>
          <p:nvPr/>
        </p:nvSpPr>
        <p:spPr>
          <a:xfrm>
            <a:off x="4741581" y="2616896"/>
            <a:ext cx="1795548" cy="140757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Can </a:t>
            </a:r>
            <a:r>
              <a:rPr lang="en-US" sz="1100" dirty="0" err="1" smtClean="0"/>
              <a:t>SvC</a:t>
            </a:r>
            <a:r>
              <a:rPr lang="en-US" sz="1100" dirty="0" smtClean="0"/>
              <a:t> Answer </a:t>
            </a:r>
            <a:r>
              <a:rPr lang="en-US" sz="1200" dirty="0" smtClean="0"/>
              <a:t>Question</a:t>
            </a:r>
            <a:r>
              <a:rPr lang="en-US" sz="1100" dirty="0" smtClean="0"/>
              <a:t>?</a:t>
            </a:r>
            <a:endParaRPr lang="en-US" sz="1100" dirty="0"/>
          </a:p>
        </p:txBody>
      </p:sp>
      <p:cxnSp>
        <p:nvCxnSpPr>
          <p:cNvPr id="13" name="Straight Arrow Connector 12"/>
          <p:cNvCxnSpPr>
            <a:stCxn id="8" idx="0"/>
          </p:cNvCxnSpPr>
          <p:nvPr/>
        </p:nvCxnSpPr>
        <p:spPr>
          <a:xfrm flipH="1" flipV="1">
            <a:off x="5638047" y="2263262"/>
            <a:ext cx="1308" cy="353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174563" y="2592514"/>
            <a:ext cx="485594" cy="39041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No</a:t>
            </a:r>
            <a:endParaRPr lang="en-US" sz="1000" dirty="0"/>
          </a:p>
        </p:txBody>
      </p:sp>
      <p:sp>
        <p:nvSpPr>
          <p:cNvPr id="15" name="Rectangle 14"/>
          <p:cNvSpPr/>
          <p:nvPr/>
        </p:nvSpPr>
        <p:spPr>
          <a:xfrm>
            <a:off x="1345915" y="1786845"/>
            <a:ext cx="8733033" cy="66268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Base Camp</a:t>
            </a:r>
            <a:endParaRPr lang="en-US" dirty="0"/>
          </a:p>
        </p:txBody>
      </p:sp>
      <p:sp>
        <p:nvSpPr>
          <p:cNvPr id="16" name="Rectangle 15"/>
          <p:cNvSpPr/>
          <p:nvPr/>
        </p:nvSpPr>
        <p:spPr>
          <a:xfrm>
            <a:off x="1315091" y="767557"/>
            <a:ext cx="8733033" cy="66268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UCPC / UCOP ITS / BKPSSC</a:t>
            </a:r>
            <a:endParaRPr lang="en-US" dirty="0"/>
          </a:p>
        </p:txBody>
      </p:sp>
      <p:sp>
        <p:nvSpPr>
          <p:cNvPr id="17" name="Up Arrow 16"/>
          <p:cNvSpPr/>
          <p:nvPr/>
        </p:nvSpPr>
        <p:spPr>
          <a:xfrm>
            <a:off x="5550611" y="5141798"/>
            <a:ext cx="261992" cy="339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5507051" y="4077131"/>
            <a:ext cx="261992" cy="339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8" idx="3"/>
          </p:cNvCxnSpPr>
          <p:nvPr/>
        </p:nvCxnSpPr>
        <p:spPr>
          <a:xfrm flipV="1">
            <a:off x="6537129" y="3300954"/>
            <a:ext cx="446832" cy="19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130265" y="3532601"/>
            <a:ext cx="0" cy="1895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Up Arrow 22"/>
          <p:cNvSpPr/>
          <p:nvPr/>
        </p:nvSpPr>
        <p:spPr>
          <a:xfrm>
            <a:off x="5204465" y="1387831"/>
            <a:ext cx="448887" cy="3902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179724" y="2816834"/>
            <a:ext cx="3286236"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Service Channel 1</a:t>
            </a:r>
            <a:r>
              <a:rPr lang="en-US" baseline="30000" dirty="0" smtClean="0"/>
              <a:t>st</a:t>
            </a:r>
            <a:r>
              <a:rPr lang="en-US" dirty="0" smtClean="0"/>
              <a:t> point of contact for employees/dept.</a:t>
            </a:r>
          </a:p>
          <a:p>
            <a:pPr marL="285750" indent="-285750">
              <a:buFont typeface="Arial" panose="020B0604020202020204" pitchFamily="34" charset="0"/>
              <a:buChar char="•"/>
            </a:pPr>
            <a:r>
              <a:rPr lang="en-US" dirty="0" smtClean="0"/>
              <a:t>All cases opened by Command Center</a:t>
            </a:r>
            <a:endParaRPr lang="en-US" dirty="0"/>
          </a:p>
        </p:txBody>
      </p:sp>
      <p:sp>
        <p:nvSpPr>
          <p:cNvPr id="9" name="Down Arrow 8"/>
          <p:cNvSpPr/>
          <p:nvPr/>
        </p:nvSpPr>
        <p:spPr>
          <a:xfrm>
            <a:off x="5915345" y="1447799"/>
            <a:ext cx="315884" cy="381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a:spLocks noGrp="1"/>
          </p:cNvSpPr>
          <p:nvPr>
            <p:ph type="title"/>
          </p:nvPr>
        </p:nvSpPr>
        <p:spPr>
          <a:xfrm>
            <a:off x="249965" y="0"/>
            <a:ext cx="8596668" cy="1320800"/>
          </a:xfrm>
        </p:spPr>
        <p:txBody>
          <a:bodyPr/>
          <a:lstStyle/>
          <a:p>
            <a:r>
              <a:rPr lang="en-US" dirty="0" smtClean="0">
                <a:latin typeface="+mj-lt"/>
              </a:rPr>
              <a:t>Base Camp Service Model</a:t>
            </a:r>
            <a:endParaRPr lang="en-US" dirty="0">
              <a:latin typeface="+mj-lt"/>
            </a:endParaRPr>
          </a:p>
        </p:txBody>
      </p:sp>
      <p:sp>
        <p:nvSpPr>
          <p:cNvPr id="11" name="Rectangle 10"/>
          <p:cNvSpPr/>
          <p:nvPr/>
        </p:nvSpPr>
        <p:spPr>
          <a:xfrm>
            <a:off x="6811765" y="3193555"/>
            <a:ext cx="586562" cy="2936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Yes</a:t>
            </a:r>
            <a:endParaRPr lang="en-US" sz="1200" dirty="0"/>
          </a:p>
        </p:txBody>
      </p:sp>
    </p:spTree>
    <p:custDataLst>
      <p:tags r:id="rId1"/>
    </p:custDataLst>
    <p:extLst>
      <p:ext uri="{BB962C8B-B14F-4D97-AF65-F5344CB8AC3E}">
        <p14:creationId xmlns:p14="http://schemas.microsoft.com/office/powerpoint/2010/main" val="866339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Topics</a:t>
            </a:r>
          </a:p>
        </p:txBody>
      </p:sp>
      <p:sp>
        <p:nvSpPr>
          <p:cNvPr id="3" name="Content Placeholder 2"/>
          <p:cNvSpPr>
            <a:spLocks noGrp="1"/>
          </p:cNvSpPr>
          <p:nvPr>
            <p:ph idx="1"/>
          </p:nvPr>
        </p:nvSpPr>
        <p:spPr/>
        <p:txBody>
          <a:bodyPr vert="horz" lIns="91440" tIns="45720" rIns="91440" bIns="45720" rtlCol="0" anchor="t">
            <a:normAutofit/>
          </a:bodyPr>
          <a:lstStyle/>
          <a:p>
            <a:r>
              <a:rPr lang="en-US" sz="3200" dirty="0"/>
              <a:t>TAM overview</a:t>
            </a:r>
          </a:p>
          <a:p>
            <a:r>
              <a:rPr lang="en-US" sz="3200" dirty="0"/>
              <a:t>What’s new</a:t>
            </a:r>
          </a:p>
          <a:p>
            <a:r>
              <a:rPr lang="en-US" sz="3200" dirty="0"/>
              <a:t>Training</a:t>
            </a:r>
          </a:p>
          <a:p>
            <a:r>
              <a:rPr lang="en-US" sz="3200" dirty="0" smtClean="0"/>
              <a:t>Preview TAM</a:t>
            </a:r>
            <a:endParaRPr lang="en-US" sz="2400" dirty="0"/>
          </a:p>
        </p:txBody>
      </p:sp>
    </p:spTree>
    <p:extLst>
      <p:ext uri="{BB962C8B-B14F-4D97-AF65-F5344CB8AC3E}">
        <p14:creationId xmlns:p14="http://schemas.microsoft.com/office/powerpoint/2010/main" val="41863605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851" y="2086951"/>
            <a:ext cx="7766936" cy="1646302"/>
          </a:xfrm>
        </p:spPr>
        <p:txBody>
          <a:bodyPr/>
          <a:lstStyle/>
          <a:p>
            <a:pPr algn="l"/>
            <a:r>
              <a:rPr lang="en-US" sz="4000" dirty="0" smtClean="0">
                <a:solidFill>
                  <a:schemeClr val="tx1"/>
                </a:solidFill>
                <a:latin typeface="+mj-lt"/>
              </a:rPr>
              <a:t>Training Update</a:t>
            </a:r>
            <a:endParaRPr lang="en-US" sz="4000" dirty="0">
              <a:solidFill>
                <a:schemeClr val="tx1"/>
              </a:solidFill>
              <a:latin typeface="+mj-lt"/>
            </a:endParaRPr>
          </a:p>
        </p:txBody>
      </p:sp>
      <p:cxnSp>
        <p:nvCxnSpPr>
          <p:cNvPr id="7" name="Straight Connector 6"/>
          <p:cNvCxnSpPr/>
          <p:nvPr/>
        </p:nvCxnSpPr>
        <p:spPr>
          <a:xfrm>
            <a:off x="2267391" y="2484831"/>
            <a:ext cx="0" cy="19171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2" y="2975699"/>
            <a:ext cx="1181206" cy="866275"/>
          </a:xfrm>
          <a:prstGeom prst="rect">
            <a:avLst/>
          </a:prstGeom>
        </p:spPr>
      </p:pic>
    </p:spTree>
    <p:custDataLst>
      <p:tags r:id="rId1"/>
    </p:custDataLst>
    <p:extLst>
      <p:ext uri="{BB962C8B-B14F-4D97-AF65-F5344CB8AC3E}">
        <p14:creationId xmlns:p14="http://schemas.microsoft.com/office/powerpoint/2010/main" val="31983368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14188" y="316141"/>
            <a:ext cx="5742700" cy="2658576"/>
          </a:xfrm>
          <a:prstGeom prst="rect">
            <a:avLst/>
          </a:prstGeom>
        </p:spPr>
      </p:pic>
      <p:sp>
        <p:nvSpPr>
          <p:cNvPr id="2" name="Title 1"/>
          <p:cNvSpPr>
            <a:spLocks noGrp="1"/>
          </p:cNvSpPr>
          <p:nvPr>
            <p:ph type="title"/>
          </p:nvPr>
        </p:nvSpPr>
        <p:spPr>
          <a:xfrm>
            <a:off x="202226" y="463810"/>
            <a:ext cx="9069445" cy="649781"/>
          </a:xfrm>
        </p:spPr>
        <p:txBody>
          <a:bodyPr/>
          <a:lstStyle/>
          <a:p>
            <a:r>
              <a:rPr lang="en-US" dirty="0" smtClean="0"/>
              <a:t>Training Resources &amp; eLearning</a:t>
            </a:r>
            <a:endParaRPr lang="en-US" dirty="0"/>
          </a:p>
        </p:txBody>
      </p:sp>
      <p:sp>
        <p:nvSpPr>
          <p:cNvPr id="3" name="Content Placeholder 2"/>
          <p:cNvSpPr>
            <a:spLocks noGrp="1"/>
          </p:cNvSpPr>
          <p:nvPr>
            <p:ph idx="1"/>
          </p:nvPr>
        </p:nvSpPr>
        <p:spPr>
          <a:xfrm>
            <a:off x="347081" y="1343613"/>
            <a:ext cx="5447229" cy="5365102"/>
          </a:xfrm>
        </p:spPr>
        <p:txBody>
          <a:bodyPr>
            <a:normAutofit/>
          </a:bodyPr>
          <a:lstStyle/>
          <a:p>
            <a:r>
              <a:rPr lang="en-US" sz="2000" dirty="0" smtClean="0"/>
              <a:t>Visit the </a:t>
            </a:r>
            <a:r>
              <a:rPr lang="en-US" sz="2000" dirty="0" smtClean="0">
                <a:hlinkClick r:id="rId4"/>
              </a:rPr>
              <a:t>Training Resources </a:t>
            </a:r>
            <a:r>
              <a:rPr lang="en-US" sz="2000" dirty="0" smtClean="0"/>
              <a:t>page for access to all UCPath training materials</a:t>
            </a:r>
          </a:p>
          <a:p>
            <a:pPr marL="0" indent="0">
              <a:buNone/>
            </a:pPr>
            <a:r>
              <a:rPr lang="en-US" sz="2000" dirty="0" smtClean="0"/>
              <a:t>One-Stop Shop for:</a:t>
            </a:r>
          </a:p>
          <a:p>
            <a:r>
              <a:rPr lang="en-US" sz="2000" dirty="0" smtClean="0"/>
              <a:t>UCPath Online Help</a:t>
            </a:r>
          </a:p>
          <a:p>
            <a:pPr lvl="1"/>
            <a:r>
              <a:rPr lang="en-US" sz="1800" i="1" dirty="0" smtClean="0"/>
              <a:t>See It </a:t>
            </a:r>
            <a:r>
              <a:rPr lang="en-US" sz="1800" dirty="0" smtClean="0"/>
              <a:t>&amp; </a:t>
            </a:r>
            <a:r>
              <a:rPr lang="en-US" sz="1800" i="1" dirty="0" smtClean="0"/>
              <a:t>Try It </a:t>
            </a:r>
            <a:r>
              <a:rPr lang="en-US" sz="1800" dirty="0" smtClean="0"/>
              <a:t>Simulations</a:t>
            </a:r>
          </a:p>
          <a:p>
            <a:r>
              <a:rPr lang="en-US" sz="2000" dirty="0" smtClean="0"/>
              <a:t>UC Learning Center</a:t>
            </a:r>
          </a:p>
          <a:p>
            <a:r>
              <a:rPr lang="en-US" sz="2000" dirty="0" smtClean="0"/>
              <a:t>All Types of UCPath Learning Materials</a:t>
            </a:r>
          </a:p>
          <a:p>
            <a:pPr lvl="1"/>
            <a:r>
              <a:rPr lang="en-US" sz="1800" dirty="0" smtClean="0"/>
              <a:t>eLearning (on UC Learning Center)</a:t>
            </a:r>
          </a:p>
          <a:p>
            <a:pPr lvl="1"/>
            <a:r>
              <a:rPr lang="en-US" sz="1800" dirty="0" smtClean="0"/>
              <a:t>Classroom Slide Decks</a:t>
            </a:r>
          </a:p>
          <a:p>
            <a:pPr lvl="1"/>
            <a:r>
              <a:rPr lang="en-US" sz="1800" dirty="0" smtClean="0"/>
              <a:t>Job Aids &amp; Quick Reference Guides </a:t>
            </a:r>
          </a:p>
          <a:p>
            <a:pPr marL="0" indent="0">
              <a:spcBef>
                <a:spcPts val="1800"/>
              </a:spcBef>
              <a:buNone/>
            </a:pPr>
            <a:r>
              <a:rPr lang="en-US" i="1" smtClean="0"/>
              <a:t>Materials </a:t>
            </a:r>
            <a:r>
              <a:rPr lang="en-US" i="1" dirty="0" smtClean="0"/>
              <a:t>will be added or updated on a </a:t>
            </a:r>
            <a:br>
              <a:rPr lang="en-US" i="1" dirty="0" smtClean="0"/>
            </a:br>
            <a:r>
              <a:rPr lang="en-US" i="1" dirty="0" smtClean="0"/>
              <a:t>regular basis.</a:t>
            </a:r>
          </a:p>
        </p:txBody>
      </p:sp>
      <p:pic>
        <p:nvPicPr>
          <p:cNvPr id="7" name="Picture 2" descr="C:\Users\annfoley\AppData\Local\Temp\SNAGHTMLf5a0d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7151" y="2766095"/>
            <a:ext cx="5299787" cy="40919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176217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507214"/>
            <a:ext cx="8596668" cy="1320800"/>
          </a:xfrm>
        </p:spPr>
        <p:txBody>
          <a:bodyPr/>
          <a:lstStyle/>
          <a:p>
            <a:r>
              <a:rPr lang="en-US" dirty="0" smtClean="0"/>
              <a:t>Training Courses</a:t>
            </a:r>
            <a:endParaRPr lang="en-US" dirty="0"/>
          </a:p>
        </p:txBody>
      </p:sp>
      <p:sp>
        <p:nvSpPr>
          <p:cNvPr id="3" name="Content Placeholder 2"/>
          <p:cNvSpPr>
            <a:spLocks noGrp="1"/>
          </p:cNvSpPr>
          <p:nvPr>
            <p:ph idx="1"/>
          </p:nvPr>
        </p:nvSpPr>
        <p:spPr>
          <a:xfrm>
            <a:off x="793102" y="1492897"/>
            <a:ext cx="6740462" cy="4757777"/>
          </a:xfrm>
        </p:spPr>
        <p:txBody>
          <a:bodyPr>
            <a:normAutofit lnSpcReduction="10000"/>
          </a:bodyPr>
          <a:lstStyle/>
          <a:p>
            <a:r>
              <a:rPr lang="en-US" dirty="0" smtClean="0"/>
              <a:t>Training underway for transactional users in Service Channels and Central Offices</a:t>
            </a:r>
          </a:p>
          <a:p>
            <a:r>
              <a:rPr lang="en-US" dirty="0" smtClean="0"/>
              <a:t>eLearning available to all – via </a:t>
            </a:r>
            <a:r>
              <a:rPr lang="en-US" dirty="0" smtClean="0">
                <a:hlinkClick r:id="rId3"/>
              </a:rPr>
              <a:t>Training Resources </a:t>
            </a:r>
            <a:r>
              <a:rPr lang="en-US" dirty="0" smtClean="0"/>
              <a:t>page or from UC Learning Center</a:t>
            </a:r>
          </a:p>
          <a:p>
            <a:r>
              <a:rPr lang="en-US" dirty="0"/>
              <a:t>Department User Training</a:t>
            </a:r>
          </a:p>
          <a:p>
            <a:pPr lvl="1"/>
            <a:r>
              <a:rPr lang="en-US" dirty="0"/>
              <a:t>eLearning will be supplemented with instructor-led webinars for demonstrations &amp; to answer questions</a:t>
            </a:r>
          </a:p>
          <a:p>
            <a:pPr lvl="1"/>
            <a:r>
              <a:rPr lang="en-US" dirty="0"/>
              <a:t>After </a:t>
            </a:r>
            <a:r>
              <a:rPr lang="en-US" dirty="0" smtClean="0"/>
              <a:t>Go-Live, </a:t>
            </a:r>
            <a:r>
              <a:rPr lang="en-US" dirty="0"/>
              <a:t>UC Davis “Base Camp” will be available to help answer questions and provide instruction</a:t>
            </a:r>
          </a:p>
          <a:p>
            <a:pPr lvl="1"/>
            <a:r>
              <a:rPr lang="en-US" dirty="0"/>
              <a:t>UC </a:t>
            </a:r>
            <a:r>
              <a:rPr lang="en-US" dirty="0" smtClean="0"/>
              <a:t>Davis-specific </a:t>
            </a:r>
            <a:r>
              <a:rPr lang="en-US" dirty="0"/>
              <a:t>eLearning coming soon for Funding Entry &amp; Salary Cost </a:t>
            </a:r>
            <a:r>
              <a:rPr lang="en-US" dirty="0" smtClean="0"/>
              <a:t>Transfers</a:t>
            </a:r>
          </a:p>
          <a:p>
            <a:r>
              <a:rPr lang="en-US" dirty="0" smtClean="0"/>
              <a:t>As UCPath roles are assigned, required courses will be assigned via the Learning Center</a:t>
            </a:r>
          </a:p>
          <a:p>
            <a:pPr lvl="1"/>
            <a:r>
              <a:rPr lang="en-US" dirty="0" smtClean="0"/>
              <a:t>If you take eLearning classes before assignment, it will still record your completion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03649">
            <a:off x="7890759" y="2406910"/>
            <a:ext cx="3620419" cy="2411647"/>
          </a:xfrm>
          <a:prstGeom prst="rect">
            <a:avLst/>
          </a:prstGeom>
        </p:spPr>
      </p:pic>
    </p:spTree>
    <p:custDataLst>
      <p:tags r:id="rId1"/>
    </p:custDataLst>
    <p:extLst>
      <p:ext uri="{BB962C8B-B14F-4D97-AF65-F5344CB8AC3E}">
        <p14:creationId xmlns:p14="http://schemas.microsoft.com/office/powerpoint/2010/main" val="28743705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851" y="2086951"/>
            <a:ext cx="7766936" cy="1646302"/>
          </a:xfrm>
        </p:spPr>
        <p:txBody>
          <a:bodyPr/>
          <a:lstStyle/>
          <a:p>
            <a:pPr algn="l"/>
            <a:r>
              <a:rPr lang="en-US" sz="4000" dirty="0" smtClean="0">
                <a:solidFill>
                  <a:schemeClr val="tx1"/>
                </a:solidFill>
                <a:latin typeface="+mj-lt"/>
              </a:rPr>
              <a:t>Change/Communication Update</a:t>
            </a:r>
            <a:r>
              <a:rPr lang="en-US" sz="4400" dirty="0" smtClean="0">
                <a:solidFill>
                  <a:schemeClr val="bg1"/>
                </a:solidFill>
                <a:latin typeface="+mj-lt"/>
              </a:rPr>
              <a:t>”</a:t>
            </a:r>
            <a:endParaRPr lang="en-US" sz="4400" dirty="0">
              <a:solidFill>
                <a:schemeClr val="bg1"/>
              </a:solidFill>
              <a:latin typeface="+mj-lt"/>
            </a:endParaRPr>
          </a:p>
        </p:txBody>
      </p:sp>
      <p:cxnSp>
        <p:nvCxnSpPr>
          <p:cNvPr id="7" name="Straight Connector 6"/>
          <p:cNvCxnSpPr/>
          <p:nvPr/>
        </p:nvCxnSpPr>
        <p:spPr>
          <a:xfrm>
            <a:off x="2267391" y="2484831"/>
            <a:ext cx="0" cy="19171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2" y="2975699"/>
            <a:ext cx="1181206" cy="866275"/>
          </a:xfrm>
          <a:prstGeom prst="rect">
            <a:avLst/>
          </a:prstGeom>
        </p:spPr>
      </p:pic>
    </p:spTree>
    <p:custDataLst>
      <p:tags r:id="rId1"/>
    </p:custDataLst>
    <p:extLst>
      <p:ext uri="{BB962C8B-B14F-4D97-AF65-F5344CB8AC3E}">
        <p14:creationId xmlns:p14="http://schemas.microsoft.com/office/powerpoint/2010/main" val="20455546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420129"/>
            <a:ext cx="8596668" cy="1320800"/>
          </a:xfrm>
        </p:spPr>
        <p:txBody>
          <a:bodyPr/>
          <a:lstStyle/>
          <a:p>
            <a:r>
              <a:rPr lang="en-US" dirty="0" smtClean="0"/>
              <a:t>Town Hall Meetings</a:t>
            </a:r>
            <a:endParaRPr lang="en-US" dirty="0"/>
          </a:p>
        </p:txBody>
      </p:sp>
      <p:pic>
        <p:nvPicPr>
          <p:cNvPr id="5" name="Picture 4"/>
          <p:cNvPicPr>
            <a:picLocks noChangeAspect="1"/>
          </p:cNvPicPr>
          <p:nvPr/>
        </p:nvPicPr>
        <p:blipFill>
          <a:blip r:embed="rId4"/>
          <a:stretch>
            <a:fillRect/>
          </a:stretch>
        </p:blipFill>
        <p:spPr>
          <a:xfrm>
            <a:off x="578357" y="1300844"/>
            <a:ext cx="6690955" cy="5255704"/>
          </a:xfrm>
          <a:prstGeom prst="rect">
            <a:avLst/>
          </a:prstGeom>
        </p:spPr>
      </p:pic>
      <p:sp>
        <p:nvSpPr>
          <p:cNvPr id="8" name="TextBox 7"/>
          <p:cNvSpPr txBox="1"/>
          <p:nvPr/>
        </p:nvSpPr>
        <p:spPr>
          <a:xfrm>
            <a:off x="7837714" y="2555421"/>
            <a:ext cx="3347357" cy="646331"/>
          </a:xfrm>
          <a:prstGeom prst="rect">
            <a:avLst/>
          </a:prstGeom>
          <a:solidFill>
            <a:srgbClr val="FFCD2F"/>
          </a:solidFill>
        </p:spPr>
        <p:txBody>
          <a:bodyPr wrap="square" rtlCol="0">
            <a:spAutoFit/>
          </a:bodyPr>
          <a:lstStyle/>
          <a:p>
            <a:r>
              <a:rPr lang="en-US" dirty="0" smtClean="0"/>
              <a:t>Please encourage employees to attend 1 of these sessions</a:t>
            </a:r>
            <a:endParaRPr lang="en-US" dirty="0"/>
          </a:p>
        </p:txBody>
      </p:sp>
    </p:spTree>
    <p:custDataLst>
      <p:tags r:id="rId1"/>
    </p:custDataLst>
    <p:extLst>
      <p:ext uri="{BB962C8B-B14F-4D97-AF65-F5344CB8AC3E}">
        <p14:creationId xmlns:p14="http://schemas.microsoft.com/office/powerpoint/2010/main" val="6307422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401081"/>
            <a:ext cx="8596668" cy="1320800"/>
          </a:xfrm>
        </p:spPr>
        <p:txBody>
          <a:bodyPr/>
          <a:lstStyle/>
          <a:p>
            <a:r>
              <a:rPr lang="en-US" dirty="0" smtClean="0"/>
              <a:t>Readiness Checklist Handout/Poster</a:t>
            </a:r>
            <a:endParaRPr lang="en-US" dirty="0"/>
          </a:p>
        </p:txBody>
      </p:sp>
      <p:pic>
        <p:nvPicPr>
          <p:cNvPr id="4" name="Picture 3"/>
          <p:cNvPicPr>
            <a:picLocks noChangeAspect="1"/>
          </p:cNvPicPr>
          <p:nvPr/>
        </p:nvPicPr>
        <p:blipFill>
          <a:blip r:embed="rId2"/>
          <a:stretch>
            <a:fillRect/>
          </a:stretch>
        </p:blipFill>
        <p:spPr>
          <a:xfrm>
            <a:off x="3331027" y="1061481"/>
            <a:ext cx="4082143" cy="5790431"/>
          </a:xfrm>
          <a:prstGeom prst="rect">
            <a:avLst/>
          </a:prstGeom>
        </p:spPr>
      </p:pic>
    </p:spTree>
    <p:extLst>
      <p:ext uri="{BB962C8B-B14F-4D97-AF65-F5344CB8AC3E}">
        <p14:creationId xmlns:p14="http://schemas.microsoft.com/office/powerpoint/2010/main" val="7892130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420129"/>
            <a:ext cx="8596668" cy="494271"/>
          </a:xfrm>
        </p:spPr>
        <p:txBody>
          <a:bodyPr>
            <a:normAutofit/>
          </a:bodyPr>
          <a:lstStyle/>
          <a:p>
            <a:r>
              <a:rPr lang="en-US" sz="2400" dirty="0">
                <a:latin typeface="+mj-lt"/>
              </a:rPr>
              <a:t>Academic Units Update</a:t>
            </a:r>
          </a:p>
        </p:txBody>
      </p:sp>
      <p:sp>
        <p:nvSpPr>
          <p:cNvPr id="4" name="Content Placeholder 3"/>
          <p:cNvSpPr>
            <a:spLocks noGrp="1"/>
          </p:cNvSpPr>
          <p:nvPr>
            <p:ph idx="1"/>
          </p:nvPr>
        </p:nvSpPr>
        <p:spPr>
          <a:xfrm>
            <a:off x="669960" y="1060175"/>
            <a:ext cx="8089734" cy="4981188"/>
          </a:xfrm>
        </p:spPr>
        <p:txBody>
          <a:bodyPr>
            <a:normAutofit fontScale="85000" lnSpcReduction="20000"/>
          </a:bodyPr>
          <a:lstStyle/>
          <a:p>
            <a:r>
              <a:rPr lang="en-US" b="1" dirty="0">
                <a:latin typeface="+mn-lt"/>
              </a:rPr>
              <a:t>Academic Liaison Program underway:</a:t>
            </a:r>
          </a:p>
          <a:p>
            <a:pPr marL="285750" indent="-285750">
              <a:buFont typeface="Arial" panose="020B0604020202020204" pitchFamily="34" charset="0"/>
              <a:buChar char="•"/>
            </a:pPr>
            <a:r>
              <a:rPr lang="en-US" dirty="0">
                <a:latin typeface="+mn-lt"/>
              </a:rPr>
              <a:t>9 of 9 Liaisons identified, accepted and trained to deliver UCPath presentations to academic units as of January 31, 2019.</a:t>
            </a:r>
          </a:p>
          <a:p>
            <a:pPr marL="285750" indent="-285750">
              <a:buFont typeface="Arial" panose="020B0604020202020204" pitchFamily="34" charset="0"/>
              <a:buChar char="•"/>
            </a:pPr>
            <a:r>
              <a:rPr lang="en-US" dirty="0">
                <a:latin typeface="+mn-lt"/>
              </a:rPr>
              <a:t>98 academic departments identified for presentations</a:t>
            </a:r>
          </a:p>
          <a:p>
            <a:pPr marL="285750" indent="-285750">
              <a:buFont typeface="Arial" panose="020B0604020202020204" pitchFamily="34" charset="0"/>
              <a:buChar char="•"/>
            </a:pPr>
            <a:r>
              <a:rPr lang="en-US" dirty="0">
                <a:latin typeface="+mn-lt"/>
              </a:rPr>
              <a:t>To facilitate department follow up after the presentations by the Liaisons, the slide deck has been added in pdf format to our UCPath website under Academic Resources at </a:t>
            </a:r>
            <a:r>
              <a:rPr lang="en-US" dirty="0">
                <a:latin typeface="+mn-lt"/>
                <a:hlinkClick r:id="rId3"/>
              </a:rPr>
              <a:t>https://ucpath.ucdavis.edu/academic-resources</a:t>
            </a:r>
            <a:r>
              <a:rPr lang="en-US" dirty="0">
                <a:latin typeface="+mn-lt"/>
              </a:rPr>
              <a:t> and in the blog on the Academic Liaison program at </a:t>
            </a:r>
            <a:r>
              <a:rPr lang="en-US" dirty="0">
                <a:latin typeface="+mn-lt"/>
                <a:hlinkClick r:id="rId4"/>
              </a:rPr>
              <a:t>https://ucpath.ucdavis.edu/blog/academic-liaisons-prepare-academics-and-departments-ucpath</a:t>
            </a:r>
            <a:r>
              <a:rPr lang="en-US" dirty="0">
                <a:latin typeface="+mn-lt"/>
              </a:rPr>
              <a:t>. </a:t>
            </a:r>
          </a:p>
          <a:p>
            <a:pPr marL="285750" indent="-285750">
              <a:buFont typeface="Arial" panose="020B0604020202020204" pitchFamily="34" charset="0"/>
              <a:buChar char="•"/>
            </a:pPr>
            <a:endParaRPr lang="en-US" dirty="0">
              <a:latin typeface="+mn-lt"/>
            </a:endParaRPr>
          </a:p>
          <a:p>
            <a:r>
              <a:rPr lang="en-US" b="1" dirty="0">
                <a:latin typeface="+mn-lt"/>
              </a:rPr>
              <a:t>Graduate Student Advisors Committee </a:t>
            </a:r>
            <a:r>
              <a:rPr lang="en-US" dirty="0">
                <a:latin typeface="+mn-lt"/>
              </a:rPr>
              <a:t>presentation given on February 11, 2019.</a:t>
            </a:r>
          </a:p>
          <a:p>
            <a:endParaRPr lang="en-US" dirty="0">
              <a:latin typeface="+mn-lt"/>
            </a:endParaRPr>
          </a:p>
          <a:p>
            <a:r>
              <a:rPr lang="en-US" b="1" dirty="0">
                <a:latin typeface="+mn-lt"/>
              </a:rPr>
              <a:t>Office of Research </a:t>
            </a:r>
            <a:r>
              <a:rPr lang="en-US" dirty="0">
                <a:latin typeface="+mn-lt"/>
              </a:rPr>
              <a:t>presentation given on February 12, 2019.</a:t>
            </a:r>
          </a:p>
          <a:p>
            <a:endParaRPr lang="en-US" dirty="0">
              <a:latin typeface="+mn-lt"/>
            </a:endParaRPr>
          </a:p>
          <a:p>
            <a:r>
              <a:rPr lang="en-US" b="1" dirty="0">
                <a:latin typeface="+mn-lt"/>
              </a:rPr>
              <a:t>Graduate Student Association </a:t>
            </a:r>
            <a:r>
              <a:rPr lang="en-US" dirty="0">
                <a:latin typeface="+mn-lt"/>
              </a:rPr>
              <a:t>presentation scheduled for March 6, 2019.</a:t>
            </a:r>
          </a:p>
          <a:p>
            <a:endParaRPr lang="en-US" dirty="0">
              <a:latin typeface="+mn-lt"/>
            </a:endParaRPr>
          </a:p>
          <a:p>
            <a:r>
              <a:rPr lang="en-US" b="1" dirty="0">
                <a:latin typeface="+mn-lt"/>
              </a:rPr>
              <a:t>UC Davis Service Channels </a:t>
            </a:r>
            <a:r>
              <a:rPr lang="en-US" dirty="0">
                <a:latin typeface="+mn-lt"/>
              </a:rPr>
              <a:t>are paying particularly attention to testing UCPath processes affecting student employees.  </a:t>
            </a:r>
          </a:p>
          <a:p>
            <a:pPr marL="0" indent="0">
              <a:buNone/>
            </a:pPr>
            <a:endParaRPr lang="en-US" dirty="0">
              <a:solidFill>
                <a:srgbClr val="FF0000"/>
              </a:solidFill>
            </a:endParaRPr>
          </a:p>
        </p:txBody>
      </p:sp>
    </p:spTree>
    <p:extLst>
      <p:ext uri="{BB962C8B-B14F-4D97-AF65-F5344CB8AC3E}">
        <p14:creationId xmlns:p14="http://schemas.microsoft.com/office/powerpoint/2010/main" val="41447364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B4D0-6A7F-3D4D-89FB-FC924F79C6B0}"/>
              </a:ext>
            </a:extLst>
          </p:cNvPr>
          <p:cNvSpPr>
            <a:spLocks noGrp="1"/>
          </p:cNvSpPr>
          <p:nvPr>
            <p:ph type="title"/>
          </p:nvPr>
        </p:nvSpPr>
        <p:spPr>
          <a:xfrm>
            <a:off x="671714" y="364655"/>
            <a:ext cx="8596668" cy="1320800"/>
          </a:xfrm>
        </p:spPr>
        <p:txBody>
          <a:bodyPr/>
          <a:lstStyle/>
          <a:p>
            <a:r>
              <a:rPr lang="en-US" dirty="0" smtClean="0"/>
              <a:t>Upcoming Events</a:t>
            </a:r>
            <a:endParaRPr lang="en-US" dirty="0"/>
          </a:p>
        </p:txBody>
      </p:sp>
      <p:sp>
        <p:nvSpPr>
          <p:cNvPr id="10" name="Content Placeholder 9">
            <a:extLst>
              <a:ext uri="{FF2B5EF4-FFF2-40B4-BE49-F238E27FC236}">
                <a16:creationId xmlns:a16="http://schemas.microsoft.com/office/drawing/2014/main" id="{D09C4A65-B7F8-CE4C-B955-23B8F7B33EB1}"/>
              </a:ext>
            </a:extLst>
          </p:cNvPr>
          <p:cNvSpPr>
            <a:spLocks noGrp="1"/>
          </p:cNvSpPr>
          <p:nvPr>
            <p:ph idx="1"/>
          </p:nvPr>
        </p:nvSpPr>
        <p:spPr>
          <a:xfrm>
            <a:off x="669959" y="1222138"/>
            <a:ext cx="10056656" cy="4240816"/>
          </a:xfrm>
        </p:spPr>
        <p:txBody>
          <a:bodyPr>
            <a:normAutofit/>
          </a:bodyPr>
          <a:lstStyle/>
          <a:p>
            <a:r>
              <a:rPr lang="en-US" sz="2000" dirty="0" smtClean="0"/>
              <a:t>Town Hall Meetings</a:t>
            </a:r>
          </a:p>
          <a:p>
            <a:r>
              <a:rPr lang="en-US" sz="2000" dirty="0" smtClean="0">
                <a:solidFill>
                  <a:schemeClr val="tx1"/>
                </a:solidFill>
              </a:rPr>
              <a:t>All manager/supervisor emails (Jan-March)</a:t>
            </a:r>
            <a:endParaRPr lang="en-US" sz="2000" dirty="0">
              <a:solidFill>
                <a:schemeClr val="tx1"/>
              </a:solidFill>
            </a:endParaRPr>
          </a:p>
          <a:p>
            <a:r>
              <a:rPr lang="en-US" sz="2000" dirty="0" smtClean="0">
                <a:solidFill>
                  <a:schemeClr val="tx1"/>
                </a:solidFill>
              </a:rPr>
              <a:t>All employee emails (Jan – March)</a:t>
            </a:r>
          </a:p>
          <a:p>
            <a:r>
              <a:rPr lang="en-US" sz="2000" dirty="0" smtClean="0"/>
              <a:t>Change Network Meetings (monthly)</a:t>
            </a:r>
          </a:p>
          <a:p>
            <a:r>
              <a:rPr lang="en-US" sz="2000" dirty="0" smtClean="0"/>
              <a:t>UCPath Training</a:t>
            </a:r>
          </a:p>
          <a:p>
            <a:r>
              <a:rPr lang="en-US" sz="2000" dirty="0" smtClean="0"/>
              <a:t>Training for Service Channels –(classroom)</a:t>
            </a:r>
          </a:p>
          <a:p>
            <a:r>
              <a:rPr lang="en-US" sz="2000" dirty="0" smtClean="0"/>
              <a:t>Manager training – Feb - March (on line)</a:t>
            </a:r>
          </a:p>
          <a:p>
            <a:r>
              <a:rPr lang="en-US" sz="2000" dirty="0" smtClean="0"/>
              <a:t>Employee training – March (Portal access instructions)</a:t>
            </a:r>
            <a:endParaRPr lang="en-US" sz="2000" dirty="0"/>
          </a:p>
        </p:txBody>
      </p:sp>
      <p:sp>
        <p:nvSpPr>
          <p:cNvPr id="3" name="TextBox 2"/>
          <p:cNvSpPr txBox="1"/>
          <p:nvPr/>
        </p:nvSpPr>
        <p:spPr>
          <a:xfrm>
            <a:off x="738557" y="5650522"/>
            <a:ext cx="9378461" cy="461665"/>
          </a:xfrm>
          <a:prstGeom prst="rect">
            <a:avLst/>
          </a:prstGeom>
          <a:solidFill>
            <a:schemeClr val="tx2">
              <a:lumMod val="10000"/>
              <a:lumOff val="90000"/>
            </a:schemeClr>
          </a:solidFill>
        </p:spPr>
        <p:txBody>
          <a:bodyPr wrap="square" rtlCol="0">
            <a:spAutoFit/>
          </a:bodyPr>
          <a:lstStyle/>
          <a:p>
            <a:pPr algn="ctr"/>
            <a:r>
              <a:rPr lang="en-US" sz="2400" dirty="0" smtClean="0"/>
              <a:t>Please sign up for the UCPath Newsletter and Check the Website</a:t>
            </a:r>
            <a:endParaRPr lang="en-US" sz="2400" dirty="0"/>
          </a:p>
        </p:txBody>
      </p:sp>
      <p:pic>
        <p:nvPicPr>
          <p:cNvPr id="1026" name="Picture 2" descr="Image result for free photos of calend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933" y="1555386"/>
            <a:ext cx="3486611" cy="26182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09768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B4D0-6A7F-3D4D-89FB-FC924F79C6B0}"/>
              </a:ext>
            </a:extLst>
          </p:cNvPr>
          <p:cNvSpPr>
            <a:spLocks noGrp="1"/>
          </p:cNvSpPr>
          <p:nvPr>
            <p:ph type="title"/>
          </p:nvPr>
        </p:nvSpPr>
        <p:spPr>
          <a:xfrm>
            <a:off x="671714" y="490887"/>
            <a:ext cx="8596668" cy="1320800"/>
          </a:xfrm>
        </p:spPr>
        <p:txBody>
          <a:bodyPr>
            <a:normAutofit/>
          </a:bodyPr>
          <a:lstStyle/>
          <a:p>
            <a:r>
              <a:rPr lang="en-US" dirty="0" smtClean="0"/>
              <a:t>UC Davis Change Network (N= 458)</a:t>
            </a:r>
            <a:endParaRPr lang="en-US" dirty="0"/>
          </a:p>
        </p:txBody>
      </p:sp>
      <p:sp>
        <p:nvSpPr>
          <p:cNvPr id="10" name="Content Placeholder 9">
            <a:extLst>
              <a:ext uri="{FF2B5EF4-FFF2-40B4-BE49-F238E27FC236}">
                <a16:creationId xmlns:a16="http://schemas.microsoft.com/office/drawing/2014/main" id="{D09C4A65-B7F8-CE4C-B955-23B8F7B33EB1}"/>
              </a:ext>
            </a:extLst>
          </p:cNvPr>
          <p:cNvSpPr>
            <a:spLocks noGrp="1"/>
          </p:cNvSpPr>
          <p:nvPr>
            <p:ph idx="1"/>
          </p:nvPr>
        </p:nvSpPr>
        <p:spPr>
          <a:xfrm>
            <a:off x="188269" y="1534891"/>
            <a:ext cx="9817065" cy="1142997"/>
          </a:xfrm>
        </p:spPr>
        <p:txBody>
          <a:bodyPr>
            <a:noAutofit/>
          </a:bodyPr>
          <a:lstStyle/>
          <a:p>
            <a:pPr lvl="1"/>
            <a:r>
              <a:rPr lang="en-US" sz="2400" b="1" dirty="0" smtClean="0">
                <a:solidFill>
                  <a:srgbClr val="008EAA"/>
                </a:solidFill>
              </a:rPr>
              <a:t>220 Members </a:t>
            </a:r>
            <a:r>
              <a:rPr lang="en-US" sz="2400" dirty="0" smtClean="0">
                <a:solidFill>
                  <a:schemeClr val="accent5">
                    <a:lumMod val="10000"/>
                  </a:schemeClr>
                </a:solidFill>
              </a:rPr>
              <a:t>UCDavis campus</a:t>
            </a:r>
            <a:endParaRPr lang="en-US" sz="2400" dirty="0">
              <a:solidFill>
                <a:schemeClr val="accent5">
                  <a:lumMod val="10000"/>
                </a:schemeClr>
              </a:solidFill>
            </a:endParaRPr>
          </a:p>
          <a:p>
            <a:pPr lvl="1"/>
            <a:r>
              <a:rPr lang="en-US" sz="2400" b="1" dirty="0" smtClean="0">
                <a:solidFill>
                  <a:srgbClr val="008EAA"/>
                </a:solidFill>
              </a:rPr>
              <a:t>238 Members </a:t>
            </a:r>
            <a:r>
              <a:rPr lang="en-US" sz="2400" dirty="0" smtClean="0">
                <a:solidFill>
                  <a:schemeClr val="accent5">
                    <a:lumMod val="10000"/>
                  </a:schemeClr>
                </a:solidFill>
              </a:rPr>
              <a:t>UCDavis Health</a:t>
            </a:r>
          </a:p>
          <a:p>
            <a:pPr lvl="1"/>
            <a:r>
              <a:rPr lang="en-US" sz="2400" dirty="0" smtClean="0">
                <a:solidFill>
                  <a:schemeClr val="accent5">
                    <a:lumMod val="10000"/>
                  </a:schemeClr>
                </a:solidFill>
              </a:rPr>
              <a:t>Monthly Topics</a:t>
            </a:r>
            <a:endParaRPr lang="en-US" sz="2400" dirty="0">
              <a:solidFill>
                <a:schemeClr val="accent5">
                  <a:lumMod val="10000"/>
                </a:schemeClr>
              </a:solidFill>
            </a:endParaRPr>
          </a:p>
        </p:txBody>
      </p:sp>
      <p:graphicFrame>
        <p:nvGraphicFramePr>
          <p:cNvPr id="5" name="Content Placeholder 4">
            <a:extLst>
              <a:ext uri="{FF2B5EF4-FFF2-40B4-BE49-F238E27FC236}">
                <a16:creationId xmlns:a16="http://schemas.microsoft.com/office/drawing/2014/main" id="{151D37B2-927E-F84E-B0C5-28D96E8DF396}"/>
              </a:ext>
            </a:extLst>
          </p:cNvPr>
          <p:cNvGraphicFramePr>
            <a:graphicFrameLocks/>
          </p:cNvGraphicFramePr>
          <p:nvPr>
            <p:extLst>
              <p:ext uri="{D42A27DB-BD31-4B8C-83A1-F6EECF244321}">
                <p14:modId xmlns:p14="http://schemas.microsoft.com/office/powerpoint/2010/main" val="1975242576"/>
              </p:ext>
            </p:extLst>
          </p:nvPr>
        </p:nvGraphicFramePr>
        <p:xfrm>
          <a:off x="5602940" y="1580926"/>
          <a:ext cx="5415565" cy="4246880"/>
        </p:xfrm>
        <a:graphic>
          <a:graphicData uri="http://schemas.openxmlformats.org/drawingml/2006/table">
            <a:tbl>
              <a:tblPr firstRow="1" bandRow="1">
                <a:tableStyleId>{5C22544A-7EE6-4342-B048-85BDC9FD1C3A}</a:tableStyleId>
              </a:tblPr>
              <a:tblGrid>
                <a:gridCol w="1838076">
                  <a:extLst>
                    <a:ext uri="{9D8B030D-6E8A-4147-A177-3AD203B41FA5}">
                      <a16:colId xmlns:a16="http://schemas.microsoft.com/office/drawing/2014/main" val="3980593579"/>
                    </a:ext>
                  </a:extLst>
                </a:gridCol>
                <a:gridCol w="3577489">
                  <a:extLst>
                    <a:ext uri="{9D8B030D-6E8A-4147-A177-3AD203B41FA5}">
                      <a16:colId xmlns:a16="http://schemas.microsoft.com/office/drawing/2014/main" val="1237365981"/>
                    </a:ext>
                  </a:extLst>
                </a:gridCol>
              </a:tblGrid>
              <a:tr h="370840">
                <a:tc>
                  <a:txBody>
                    <a:bodyPr/>
                    <a:lstStyle/>
                    <a:p>
                      <a:r>
                        <a:rPr lang="en-US" dirty="0">
                          <a:latin typeface="Calibri" panose="020F0502020204030204" pitchFamily="34" charset="0"/>
                          <a:cs typeface="Calibri" panose="020F0502020204030204" pitchFamily="34" charset="0"/>
                        </a:rPr>
                        <a:t>Month</a:t>
                      </a:r>
                    </a:p>
                  </a:txBody>
                  <a:tcPr/>
                </a:tc>
                <a:tc>
                  <a:txBody>
                    <a:bodyPr/>
                    <a:lstStyle/>
                    <a:p>
                      <a:r>
                        <a:rPr lang="en-US" dirty="0">
                          <a:latin typeface="Calibri" panose="020F0502020204030204" pitchFamily="34" charset="0"/>
                          <a:cs typeface="Calibri" panose="020F0502020204030204" pitchFamily="34" charset="0"/>
                        </a:rPr>
                        <a:t>Topic</a:t>
                      </a:r>
                    </a:p>
                  </a:txBody>
                  <a:tcPr/>
                </a:tc>
                <a:extLst>
                  <a:ext uri="{0D108BD9-81ED-4DB2-BD59-A6C34878D82A}">
                    <a16:rowId xmlns:a16="http://schemas.microsoft.com/office/drawing/2014/main" val="2966530598"/>
                  </a:ext>
                </a:extLst>
              </a:tr>
              <a:tr h="370840">
                <a:tc>
                  <a:txBody>
                    <a:bodyPr/>
                    <a:lstStyle/>
                    <a:p>
                      <a:r>
                        <a:rPr lang="en-US" dirty="0">
                          <a:latin typeface="Calibri" panose="020F0502020204030204" pitchFamily="34" charset="0"/>
                          <a:cs typeface="Calibri" panose="020F0502020204030204" pitchFamily="34" charset="0"/>
                        </a:rPr>
                        <a:t>August</a:t>
                      </a:r>
                    </a:p>
                  </a:txBody>
                  <a:tcPr/>
                </a:tc>
                <a:tc>
                  <a:txBody>
                    <a:bodyPr/>
                    <a:lstStyle/>
                    <a:p>
                      <a:r>
                        <a:rPr lang="en-US" dirty="0">
                          <a:latin typeface="Calibri" panose="020F0502020204030204" pitchFamily="34" charset="0"/>
                          <a:cs typeface="Calibri" panose="020F0502020204030204" pitchFamily="34" charset="0"/>
                        </a:rPr>
                        <a:t>UCPath Overview</a:t>
                      </a:r>
                    </a:p>
                  </a:txBody>
                  <a:tcPr/>
                </a:tc>
                <a:extLst>
                  <a:ext uri="{0D108BD9-81ED-4DB2-BD59-A6C34878D82A}">
                    <a16:rowId xmlns:a16="http://schemas.microsoft.com/office/drawing/2014/main" val="720759642"/>
                  </a:ext>
                </a:extLst>
              </a:tr>
              <a:tr h="370840">
                <a:tc>
                  <a:txBody>
                    <a:bodyPr/>
                    <a:lstStyle/>
                    <a:p>
                      <a:r>
                        <a:rPr lang="en-US" dirty="0">
                          <a:latin typeface="Calibri" panose="020F0502020204030204" pitchFamily="34" charset="0"/>
                          <a:cs typeface="Calibri" panose="020F0502020204030204" pitchFamily="34" charset="0"/>
                        </a:rPr>
                        <a:t>September</a:t>
                      </a:r>
                    </a:p>
                  </a:txBody>
                  <a:tcPr/>
                </a:tc>
                <a:tc>
                  <a:txBody>
                    <a:bodyPr/>
                    <a:lstStyle/>
                    <a:p>
                      <a:r>
                        <a:rPr lang="en-US" dirty="0" smtClean="0">
                          <a:latin typeface="Calibri" panose="020F0502020204030204" pitchFamily="34" charset="0"/>
                          <a:cs typeface="Calibri" panose="020F0502020204030204" pitchFamily="34" charset="0"/>
                        </a:rPr>
                        <a:t>UCPath Portal/</a:t>
                      </a:r>
                      <a:r>
                        <a:rPr lang="en-US" baseline="0"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Employee &amp; Manager Self Service</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14812292"/>
                  </a:ext>
                </a:extLst>
              </a:tr>
              <a:tr h="370840">
                <a:tc>
                  <a:txBody>
                    <a:bodyPr/>
                    <a:lstStyle/>
                    <a:p>
                      <a:r>
                        <a:rPr lang="en-US" dirty="0">
                          <a:latin typeface="Calibri" panose="020F0502020204030204" pitchFamily="34" charset="0"/>
                          <a:cs typeface="Calibri" panose="020F0502020204030204" pitchFamily="34" charset="0"/>
                        </a:rPr>
                        <a:t>October</a:t>
                      </a:r>
                    </a:p>
                  </a:txBody>
                  <a:tcPr/>
                </a:tc>
                <a:tc>
                  <a:txBody>
                    <a:bodyPr/>
                    <a:lstStyle/>
                    <a:p>
                      <a:r>
                        <a:rPr lang="en-US" dirty="0" smtClean="0">
                          <a:latin typeface="Calibri" panose="020F0502020204030204" pitchFamily="34" charset="0"/>
                          <a:cs typeface="Calibri" panose="020F0502020204030204" pitchFamily="34" charset="0"/>
                        </a:rPr>
                        <a:t>Pay</a:t>
                      </a:r>
                      <a:r>
                        <a:rPr lang="en-US" baseline="0" dirty="0" smtClean="0">
                          <a:latin typeface="Calibri" panose="020F0502020204030204" pitchFamily="34" charset="0"/>
                          <a:cs typeface="Calibri" panose="020F0502020204030204" pitchFamily="34" charset="0"/>
                        </a:rPr>
                        <a:t> Processes (checks, direct deposit, etc.)</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40405779"/>
                  </a:ext>
                </a:extLst>
              </a:tr>
              <a:tr h="370840">
                <a:tc>
                  <a:txBody>
                    <a:bodyPr/>
                    <a:lstStyle/>
                    <a:p>
                      <a:r>
                        <a:rPr lang="en-US" dirty="0">
                          <a:latin typeface="Calibri" panose="020F0502020204030204" pitchFamily="34" charset="0"/>
                          <a:cs typeface="Calibri" panose="020F0502020204030204" pitchFamily="34" charset="0"/>
                        </a:rPr>
                        <a:t>November</a:t>
                      </a:r>
                    </a:p>
                  </a:txBody>
                  <a:tcPr/>
                </a:tc>
                <a:tc>
                  <a:txBody>
                    <a:bodyPr/>
                    <a:lstStyle/>
                    <a:p>
                      <a:r>
                        <a:rPr lang="en-US" dirty="0" smtClean="0">
                          <a:latin typeface="Calibri" panose="020F0502020204030204" pitchFamily="34" charset="0"/>
                          <a:cs typeface="Calibri" panose="020F0502020204030204" pitchFamily="34" charset="0"/>
                        </a:rPr>
                        <a:t>UCPath Center</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58425048"/>
                  </a:ext>
                </a:extLst>
              </a:tr>
              <a:tr h="370840">
                <a:tc>
                  <a:txBody>
                    <a:bodyPr/>
                    <a:lstStyle/>
                    <a:p>
                      <a:r>
                        <a:rPr lang="en-US" dirty="0">
                          <a:latin typeface="Calibri" panose="020F0502020204030204" pitchFamily="34" charset="0"/>
                          <a:cs typeface="Calibri" panose="020F0502020204030204" pitchFamily="34" charset="0"/>
                        </a:rPr>
                        <a:t>December </a:t>
                      </a:r>
                    </a:p>
                  </a:txBody>
                  <a:tcPr/>
                </a:tc>
                <a:tc>
                  <a:txBody>
                    <a:bodyPr/>
                    <a:lstStyle/>
                    <a:p>
                      <a:r>
                        <a:rPr lang="en-US" dirty="0" smtClean="0">
                          <a:latin typeface="Calibri" panose="020F0502020204030204" pitchFamily="34" charset="0"/>
                          <a:cs typeface="Calibri" panose="020F0502020204030204" pitchFamily="34" charset="0"/>
                        </a:rPr>
                        <a:t>Aggie</a:t>
                      </a:r>
                      <a:r>
                        <a:rPr lang="en-US" baseline="0" dirty="0" smtClean="0">
                          <a:latin typeface="Calibri" panose="020F0502020204030204" pitchFamily="34" charset="0"/>
                          <a:cs typeface="Calibri" panose="020F0502020204030204" pitchFamily="34" charset="0"/>
                        </a:rPr>
                        <a:t> Service (Health Only)</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2832290"/>
                  </a:ext>
                </a:extLst>
              </a:tr>
              <a:tr h="370840">
                <a:tc>
                  <a:txBody>
                    <a:bodyPr/>
                    <a:lstStyle/>
                    <a:p>
                      <a:r>
                        <a:rPr lang="en-US" dirty="0">
                          <a:latin typeface="Calibri" panose="020F0502020204030204" pitchFamily="34" charset="0"/>
                          <a:cs typeface="Calibri" panose="020F0502020204030204" pitchFamily="34" charset="0"/>
                        </a:rPr>
                        <a:t>January</a:t>
                      </a:r>
                    </a:p>
                  </a:txBody>
                  <a:tcPr/>
                </a:tc>
                <a:tc>
                  <a:txBody>
                    <a:bodyPr/>
                    <a:lstStyle/>
                    <a:p>
                      <a:r>
                        <a:rPr lang="en-US" dirty="0">
                          <a:latin typeface="Calibri" panose="020F0502020204030204" pitchFamily="34" charset="0"/>
                          <a:cs typeface="Calibri" panose="020F0502020204030204" pitchFamily="34" charset="0"/>
                        </a:rPr>
                        <a:t>Finance and Reports</a:t>
                      </a:r>
                    </a:p>
                  </a:txBody>
                  <a:tcPr/>
                </a:tc>
                <a:extLst>
                  <a:ext uri="{0D108BD9-81ED-4DB2-BD59-A6C34878D82A}">
                    <a16:rowId xmlns:a16="http://schemas.microsoft.com/office/drawing/2014/main" val="2812736335"/>
                  </a:ext>
                </a:extLst>
              </a:tr>
              <a:tr h="370840">
                <a:tc>
                  <a:txBody>
                    <a:bodyPr/>
                    <a:lstStyle/>
                    <a:p>
                      <a:r>
                        <a:rPr lang="en-US" dirty="0">
                          <a:latin typeface="Calibri" panose="020F0502020204030204" pitchFamily="34" charset="0"/>
                          <a:cs typeface="Calibri" panose="020F0502020204030204" pitchFamily="34" charset="0"/>
                        </a:rPr>
                        <a:t>February</a:t>
                      </a:r>
                    </a:p>
                  </a:txBody>
                  <a:tcPr/>
                </a:tc>
                <a:tc>
                  <a:txBody>
                    <a:bodyPr/>
                    <a:lstStyle/>
                    <a:p>
                      <a:r>
                        <a:rPr lang="en-US" dirty="0" smtClean="0">
                          <a:latin typeface="Calibri" panose="020F0502020204030204" pitchFamily="34" charset="0"/>
                          <a:cs typeface="Calibri" panose="020F0502020204030204" pitchFamily="34" charset="0"/>
                        </a:rPr>
                        <a:t>TAM/ePerformance </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31563391"/>
                  </a:ext>
                </a:extLst>
              </a:tr>
              <a:tr h="370840">
                <a:tc>
                  <a:txBody>
                    <a:bodyPr/>
                    <a:lstStyle/>
                    <a:p>
                      <a:r>
                        <a:rPr lang="en-US" dirty="0">
                          <a:latin typeface="Calibri" panose="020F0502020204030204" pitchFamily="34" charset="0"/>
                          <a:cs typeface="Calibri" panose="020F0502020204030204" pitchFamily="34" charset="0"/>
                        </a:rPr>
                        <a:t>March</a:t>
                      </a:r>
                    </a:p>
                  </a:txBody>
                  <a:tcPr/>
                </a:tc>
                <a:tc>
                  <a:txBody>
                    <a:bodyPr/>
                    <a:lstStyle/>
                    <a:p>
                      <a:r>
                        <a:rPr lang="en-US" dirty="0">
                          <a:latin typeface="Calibri" panose="020F0502020204030204" pitchFamily="34" charset="0"/>
                          <a:cs typeface="Calibri" panose="020F0502020204030204" pitchFamily="34" charset="0"/>
                        </a:rPr>
                        <a:t>Go Live Countdown</a:t>
                      </a:r>
                    </a:p>
                  </a:txBody>
                  <a:tcPr/>
                </a:tc>
                <a:extLst>
                  <a:ext uri="{0D108BD9-81ED-4DB2-BD59-A6C34878D82A}">
                    <a16:rowId xmlns:a16="http://schemas.microsoft.com/office/drawing/2014/main" val="2616650380"/>
                  </a:ext>
                </a:extLst>
              </a:tr>
              <a:tr h="370840">
                <a:tc>
                  <a:txBody>
                    <a:bodyPr/>
                    <a:lstStyle/>
                    <a:p>
                      <a:r>
                        <a:rPr lang="en-US" dirty="0">
                          <a:latin typeface="Calibri" panose="020F0502020204030204" pitchFamily="34" charset="0"/>
                          <a:cs typeface="Calibri" panose="020F0502020204030204" pitchFamily="34" charset="0"/>
                        </a:rPr>
                        <a:t>April</a:t>
                      </a:r>
                    </a:p>
                  </a:txBody>
                  <a:tcPr/>
                </a:tc>
                <a:tc>
                  <a:txBody>
                    <a:bodyPr/>
                    <a:lstStyle/>
                    <a:p>
                      <a:r>
                        <a:rPr lang="en-US" dirty="0">
                          <a:latin typeface="Calibri" panose="020F0502020204030204" pitchFamily="34" charset="0"/>
                          <a:cs typeface="Calibri" panose="020F0502020204030204" pitchFamily="34" charset="0"/>
                        </a:rPr>
                        <a:t>Hypercare</a:t>
                      </a:r>
                    </a:p>
                  </a:txBody>
                  <a:tcPr/>
                </a:tc>
                <a:extLst>
                  <a:ext uri="{0D108BD9-81ED-4DB2-BD59-A6C34878D82A}">
                    <a16:rowId xmlns:a16="http://schemas.microsoft.com/office/drawing/2014/main" val="786625087"/>
                  </a:ext>
                </a:extLst>
              </a:tr>
            </a:tbl>
          </a:graphicData>
        </a:graphic>
      </p:graphicFrame>
      <p:sp>
        <p:nvSpPr>
          <p:cNvPr id="3" name="Rectangle 2"/>
          <p:cNvSpPr/>
          <p:nvPr/>
        </p:nvSpPr>
        <p:spPr>
          <a:xfrm>
            <a:off x="1395123" y="6169971"/>
            <a:ext cx="8230138" cy="461665"/>
          </a:xfrm>
          <a:prstGeom prst="rect">
            <a:avLst/>
          </a:prstGeom>
          <a:solidFill>
            <a:srgbClr val="FFCD2F"/>
          </a:solidFill>
        </p:spPr>
        <p:txBody>
          <a:bodyPr wrap="none">
            <a:spAutoFit/>
          </a:bodyPr>
          <a:lstStyle/>
          <a:p>
            <a:pPr lvl="1"/>
            <a:r>
              <a:rPr lang="en-US" sz="2400" dirty="0">
                <a:solidFill>
                  <a:schemeClr val="accent5">
                    <a:lumMod val="10000"/>
                  </a:schemeClr>
                </a:solidFill>
              </a:rPr>
              <a:t>Academic </a:t>
            </a:r>
            <a:r>
              <a:rPr lang="en-US" sz="2400" dirty="0" smtClean="0">
                <a:solidFill>
                  <a:schemeClr val="accent5">
                    <a:lumMod val="10000"/>
                  </a:schemeClr>
                </a:solidFill>
              </a:rPr>
              <a:t>Liaison Faculty Meetings – January/February</a:t>
            </a:r>
            <a:endParaRPr lang="en-US" sz="2400" dirty="0">
              <a:solidFill>
                <a:schemeClr val="accent5">
                  <a:lumMod val="10000"/>
                </a:schemeClr>
              </a:solidFill>
            </a:endParaRPr>
          </a:p>
        </p:txBody>
      </p:sp>
      <p:sp>
        <p:nvSpPr>
          <p:cNvPr id="6" name="Right Arrow 5"/>
          <p:cNvSpPr/>
          <p:nvPr/>
        </p:nvSpPr>
        <p:spPr>
          <a:xfrm>
            <a:off x="4603957" y="5126058"/>
            <a:ext cx="906235" cy="310243"/>
          </a:xfrm>
          <a:prstGeom prst="rightArrow">
            <a:avLst/>
          </a:prstGeom>
          <a:solidFill>
            <a:srgbClr val="FFCD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4994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a:xfrm>
            <a:off x="677335" y="4527448"/>
            <a:ext cx="9070514" cy="1286756"/>
          </a:xfrm>
        </p:spPr>
        <p:txBody>
          <a:bodyPr>
            <a:normAutofit fontScale="85000" lnSpcReduction="20000"/>
          </a:bodyPr>
          <a:lstStyle/>
          <a:p>
            <a:r>
              <a:rPr lang="en-US" dirty="0"/>
              <a:t>General UCPath Questions: </a:t>
            </a:r>
            <a:r>
              <a:rPr lang="en-US" dirty="0">
                <a:hlinkClick r:id="rId4"/>
              </a:rPr>
              <a:t>ucpath@ucdavis.edu</a:t>
            </a:r>
            <a:r>
              <a:rPr lang="en-US" dirty="0"/>
              <a:t> </a:t>
            </a:r>
          </a:p>
          <a:p>
            <a:r>
              <a:rPr lang="en-US" sz="1800" i="1" dirty="0"/>
              <a:t>UCPath Training Lead: Ann Foley, </a:t>
            </a:r>
            <a:r>
              <a:rPr lang="en-US" sz="1800" i="1" dirty="0">
                <a:hlinkClick r:id="rId5"/>
              </a:rPr>
              <a:t>annfoley@ucdavis.edu</a:t>
            </a:r>
            <a:r>
              <a:rPr lang="en-US" sz="1800" i="1" dirty="0"/>
              <a:t> </a:t>
            </a:r>
          </a:p>
          <a:p>
            <a:r>
              <a:rPr lang="en-US" sz="1800" i="1" dirty="0"/>
              <a:t>UCPath Change Management Lead</a:t>
            </a:r>
            <a:r>
              <a:rPr lang="en-US" sz="1800" i="1" dirty="0" smtClean="0"/>
              <a:t>: Randa Wilbur, </a:t>
            </a:r>
            <a:r>
              <a:rPr lang="en-US" sz="1800" i="1" dirty="0">
                <a:hlinkClick r:id="rId6"/>
              </a:rPr>
              <a:t>rawilbur@ucdavis.edu</a:t>
            </a:r>
            <a:endParaRPr lang="en-US" sz="1800" i="1" dirty="0"/>
          </a:p>
          <a:p>
            <a:r>
              <a:rPr lang="en-US" sz="1800" i="1" dirty="0"/>
              <a:t>Communications Lead: BreAnda Northcutt, </a:t>
            </a:r>
            <a:r>
              <a:rPr lang="en-US" sz="1800" i="1" dirty="0">
                <a:hlinkClick r:id="rId7"/>
              </a:rPr>
              <a:t>bnorthcutt@ucdavis.edu</a:t>
            </a:r>
            <a:endParaRPr lang="en-US" sz="1800" i="1" dirty="0"/>
          </a:p>
          <a:p>
            <a:endParaRPr lang="en-US" sz="1800" i="1" u="sng" dirty="0">
              <a:solidFill>
                <a:srgbClr val="00B0F0"/>
              </a:solidFill>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0172" y="1253611"/>
            <a:ext cx="3405307" cy="2894511"/>
          </a:xfrm>
          <a:prstGeom prst="rect">
            <a:avLst/>
          </a:prstGeom>
        </p:spPr>
      </p:pic>
    </p:spTree>
    <p:custDataLst>
      <p:tags r:id="rId1"/>
    </p:custDataLst>
    <p:extLst>
      <p:ext uri="{BB962C8B-B14F-4D97-AF65-F5344CB8AC3E}">
        <p14:creationId xmlns:p14="http://schemas.microsoft.com/office/powerpoint/2010/main" val="50919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14" y="178634"/>
            <a:ext cx="8596668" cy="1212350"/>
          </a:xfrm>
        </p:spPr>
        <p:txBody>
          <a:bodyPr>
            <a:normAutofit/>
          </a:bodyPr>
          <a:lstStyle/>
          <a:p>
            <a:r>
              <a:rPr lang="en-US" sz="4800" dirty="0"/>
              <a:t>TAM Overview</a:t>
            </a:r>
          </a:p>
        </p:txBody>
      </p:sp>
      <p:sp>
        <p:nvSpPr>
          <p:cNvPr id="3" name="Content Placeholder 2"/>
          <p:cNvSpPr>
            <a:spLocks noGrp="1"/>
          </p:cNvSpPr>
          <p:nvPr>
            <p:ph idx="1"/>
          </p:nvPr>
        </p:nvSpPr>
        <p:spPr>
          <a:xfrm>
            <a:off x="481214" y="1237561"/>
            <a:ext cx="9534687" cy="1681810"/>
          </a:xfrm>
        </p:spPr>
        <p:txBody>
          <a:bodyPr>
            <a:normAutofit/>
          </a:bodyPr>
          <a:lstStyle/>
          <a:p>
            <a:r>
              <a:rPr lang="en-US" sz="2800" dirty="0"/>
              <a:t>TAM is the </a:t>
            </a:r>
            <a:r>
              <a:rPr lang="en-US" sz="2800" dirty="0" err="1"/>
              <a:t>UCPath</a:t>
            </a:r>
            <a:r>
              <a:rPr lang="en-US" sz="2800" dirty="0"/>
              <a:t> module for staff recruitments and </a:t>
            </a:r>
            <a:r>
              <a:rPr lang="en-US" sz="2800" dirty="0" smtClean="0"/>
              <a:t>replaces:</a:t>
            </a:r>
            <a:endParaRPr lang="en-US" sz="2800" dirty="0"/>
          </a:p>
          <a:p>
            <a:pPr lvl="1"/>
            <a:r>
              <a:rPr lang="en-US" sz="2400" dirty="0" err="1">
                <a:solidFill>
                  <a:schemeClr val="tx1"/>
                </a:solidFill>
              </a:rPr>
              <a:t>PeopleAdmin</a:t>
            </a:r>
            <a:r>
              <a:rPr lang="en-US" sz="2400" dirty="0">
                <a:solidFill>
                  <a:schemeClr val="tx1"/>
                </a:solidFill>
              </a:rPr>
              <a:t> at Davis Campus</a:t>
            </a:r>
          </a:p>
          <a:p>
            <a:pPr lvl="1"/>
            <a:r>
              <a:rPr lang="en-US" sz="2400" dirty="0">
                <a:solidFill>
                  <a:schemeClr val="tx1"/>
                </a:solidFill>
              </a:rPr>
              <a:t>PeopleSoft </a:t>
            </a:r>
            <a:r>
              <a:rPr lang="en-US" sz="2400" dirty="0" err="1">
                <a:solidFill>
                  <a:schemeClr val="tx1"/>
                </a:solidFill>
              </a:rPr>
              <a:t>eRecruit</a:t>
            </a:r>
            <a:r>
              <a:rPr lang="en-US" sz="2400" dirty="0">
                <a:solidFill>
                  <a:schemeClr val="tx1"/>
                </a:solidFill>
              </a:rPr>
              <a:t> (v8.8) at UC Davis Health </a:t>
            </a:r>
          </a:p>
          <a:p>
            <a:endParaRPr lang="en-US" dirty="0"/>
          </a:p>
        </p:txBody>
      </p:sp>
      <p:sp>
        <p:nvSpPr>
          <p:cNvPr id="6" name="Rectangle 5"/>
          <p:cNvSpPr/>
          <p:nvPr/>
        </p:nvSpPr>
        <p:spPr>
          <a:xfrm>
            <a:off x="0" y="4480901"/>
            <a:ext cx="13569696" cy="3293209"/>
          </a:xfrm>
          <a:prstGeom prst="rect">
            <a:avLst/>
          </a:prstGeom>
        </p:spPr>
        <p:txBody>
          <a:bodyPr wrap="square" numCol="2">
            <a:spAutoFit/>
          </a:bodyPr>
          <a:lstStyle/>
          <a:p>
            <a:pPr marL="1085732" lvl="1" indent="-342900">
              <a:buFont typeface="Arial" panose="020B0604020202020204" pitchFamily="34" charset="0"/>
              <a:buChar char="•"/>
            </a:pPr>
            <a:r>
              <a:rPr lang="en-US" sz="2600" dirty="0">
                <a:latin typeface="Calibri" panose="020F0502020204030204" pitchFamily="34" charset="0"/>
                <a:cs typeface="Calibri" panose="020F0502020204030204" pitchFamily="34" charset="0"/>
              </a:rPr>
              <a:t>Create and manage job openings</a:t>
            </a:r>
          </a:p>
          <a:p>
            <a:pPr marL="1085732" lvl="1" indent="-342900">
              <a:buFont typeface="Arial" panose="020B0604020202020204" pitchFamily="34" charset="0"/>
              <a:buChar char="•"/>
            </a:pPr>
            <a:r>
              <a:rPr lang="en-US" sz="2600" dirty="0">
                <a:latin typeface="Calibri" panose="020F0502020204030204" pitchFamily="34" charset="0"/>
                <a:cs typeface="Calibri" panose="020F0502020204030204" pitchFamily="34" charset="0"/>
              </a:rPr>
              <a:t>Enter and manage applicant information</a:t>
            </a:r>
          </a:p>
          <a:p>
            <a:pPr marL="1085732" lvl="1" indent="-342900">
              <a:buFont typeface="Arial" panose="020B0604020202020204" pitchFamily="34" charset="0"/>
              <a:buChar char="•"/>
            </a:pPr>
            <a:r>
              <a:rPr lang="en-US" sz="2600" dirty="0" smtClean="0">
                <a:latin typeface="Calibri" panose="020F0502020204030204" pitchFamily="34" charset="0"/>
                <a:cs typeface="Calibri" panose="020F0502020204030204" pitchFamily="34" charset="0"/>
              </a:rPr>
              <a:t>Search </a:t>
            </a:r>
            <a:r>
              <a:rPr lang="en-US" sz="2600" dirty="0">
                <a:latin typeface="Calibri" panose="020F0502020204030204" pitchFamily="34" charset="0"/>
                <a:cs typeface="Calibri" panose="020F0502020204030204" pitchFamily="34" charset="0"/>
              </a:rPr>
              <a:t>for job openings and applicants</a:t>
            </a:r>
          </a:p>
          <a:p>
            <a:pPr marL="1085732" lvl="1" indent="-342900">
              <a:buFont typeface="Arial" panose="020B0604020202020204" pitchFamily="34" charset="0"/>
              <a:buChar char="•"/>
            </a:pPr>
            <a:r>
              <a:rPr lang="en-US" sz="2600" dirty="0" smtClean="0">
                <a:latin typeface="Calibri" panose="020F0502020204030204" pitchFamily="34" charset="0"/>
                <a:cs typeface="Calibri" panose="020F0502020204030204" pitchFamily="34" charset="0"/>
              </a:rPr>
              <a:t>Screen and route applicants</a:t>
            </a:r>
          </a:p>
          <a:p>
            <a:pPr marL="1085732" lvl="1" indent="-342900">
              <a:buFont typeface="Arial" panose="020B0604020202020204" pitchFamily="34" charset="0"/>
              <a:buChar char="•"/>
            </a:pPr>
            <a:endParaRPr lang="en-US" sz="2600" dirty="0">
              <a:latin typeface="Calibri" panose="020F0502020204030204" pitchFamily="34" charset="0"/>
              <a:cs typeface="Calibri" panose="020F0502020204030204" pitchFamily="34" charset="0"/>
            </a:endParaRPr>
          </a:p>
          <a:p>
            <a:pPr marL="1085732" lvl="1" indent="-342900">
              <a:buFont typeface="Arial" panose="020B0604020202020204" pitchFamily="34" charset="0"/>
              <a:buChar char="•"/>
            </a:pPr>
            <a:endParaRPr lang="en-US" sz="2600" dirty="0" smtClean="0">
              <a:latin typeface="Calibri" panose="020F0502020204030204" pitchFamily="34" charset="0"/>
              <a:cs typeface="Calibri" panose="020F0502020204030204" pitchFamily="34" charset="0"/>
            </a:endParaRPr>
          </a:p>
          <a:p>
            <a:pPr marL="742832" lvl="1"/>
            <a:r>
              <a:rPr lang="en-US" sz="2600" dirty="0" smtClean="0">
                <a:latin typeface="Calibri" panose="020F050202020403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a:p>
            <a:pPr marL="1085732" lvl="1" indent="-342900">
              <a:buFont typeface="Arial" panose="020B0604020202020204" pitchFamily="34" charset="0"/>
              <a:buChar char="•"/>
            </a:pPr>
            <a:r>
              <a:rPr lang="en-US" sz="2600" dirty="0">
                <a:latin typeface="Calibri" panose="020F0502020204030204" pitchFamily="34" charset="0"/>
                <a:cs typeface="Calibri" panose="020F0502020204030204" pitchFamily="34" charset="0"/>
              </a:rPr>
              <a:t>Disposition applicants</a:t>
            </a:r>
          </a:p>
          <a:p>
            <a:pPr marL="1085732" lvl="1" indent="-342900">
              <a:buFont typeface="Arial" panose="020B0604020202020204" pitchFamily="34" charset="0"/>
              <a:buChar char="•"/>
            </a:pPr>
            <a:r>
              <a:rPr lang="en-US" sz="2600" dirty="0">
                <a:latin typeface="Calibri" panose="020F0502020204030204" pitchFamily="34" charset="0"/>
                <a:cs typeface="Calibri" panose="020F0502020204030204" pitchFamily="34" charset="0"/>
              </a:rPr>
              <a:t>Manage interviews</a:t>
            </a:r>
          </a:p>
          <a:p>
            <a:pPr marL="1085732" lvl="1" indent="-342900">
              <a:buFont typeface="Arial" panose="020B0604020202020204" pitchFamily="34" charset="0"/>
              <a:buChar char="•"/>
            </a:pPr>
            <a:r>
              <a:rPr lang="en-US" sz="2600" dirty="0">
                <a:latin typeface="Calibri" panose="020F0502020204030204" pitchFamily="34" charset="0"/>
                <a:cs typeface="Calibri" panose="020F0502020204030204" pitchFamily="34" charset="0"/>
              </a:rPr>
              <a:t>Manage offers</a:t>
            </a:r>
          </a:p>
          <a:p>
            <a:pPr marL="1085732" lvl="1" indent="-342900">
              <a:buFont typeface="Arial" panose="020B0604020202020204" pitchFamily="34" charset="0"/>
              <a:buChar char="•"/>
            </a:pPr>
            <a:r>
              <a:rPr lang="en-US" sz="2600" dirty="0">
                <a:latin typeface="Calibri" panose="020F0502020204030204" pitchFamily="34" charset="0"/>
                <a:cs typeface="Calibri" panose="020F0502020204030204" pitchFamily="34" charset="0"/>
              </a:rPr>
              <a:t>Prepare hire</a:t>
            </a:r>
          </a:p>
        </p:txBody>
      </p:sp>
      <p:sp>
        <p:nvSpPr>
          <p:cNvPr id="7" name="Rectangle 6"/>
          <p:cNvSpPr/>
          <p:nvPr/>
        </p:nvSpPr>
        <p:spPr>
          <a:xfrm>
            <a:off x="481214" y="3957681"/>
            <a:ext cx="2251386" cy="523220"/>
          </a:xfrm>
          <a:prstGeom prst="rect">
            <a:avLst/>
          </a:prstGeom>
        </p:spPr>
        <p:txBody>
          <a:bodyPr wrap="none">
            <a:spAutoFit/>
          </a:bodyPr>
          <a:lstStyle/>
          <a:p>
            <a:pPr marL="285750" lvl="1" indent="-285750" defTabSz="457200">
              <a:spcBef>
                <a:spcPts val="1000"/>
              </a:spcBef>
              <a:buClr>
                <a:schemeClr val="accent1"/>
              </a:buClr>
              <a:buSzPct val="80000"/>
              <a:buFont typeface="Wingdings 3" charset="2"/>
              <a:buChar char=""/>
            </a:pPr>
            <a:r>
              <a:rPr lang="en-US" sz="2800" dirty="0">
                <a:solidFill>
                  <a:schemeClr val="accent5">
                    <a:lumMod val="10000"/>
                  </a:schemeClr>
                </a:solidFill>
                <a:latin typeface="Calibri" panose="020F0502020204030204" pitchFamily="34" charset="0"/>
                <a:cs typeface="Calibri" panose="020F0502020204030204" pitchFamily="34" charset="0"/>
              </a:rPr>
              <a:t>Use TAM to:</a:t>
            </a:r>
          </a:p>
        </p:txBody>
      </p:sp>
      <p:sp>
        <p:nvSpPr>
          <p:cNvPr id="8" name="Rectangle 7"/>
          <p:cNvSpPr/>
          <p:nvPr/>
        </p:nvSpPr>
        <p:spPr>
          <a:xfrm>
            <a:off x="481214" y="3112193"/>
            <a:ext cx="11131296" cy="523220"/>
          </a:xfrm>
          <a:prstGeom prst="rect">
            <a:avLst/>
          </a:prstGeom>
        </p:spPr>
        <p:txBody>
          <a:bodyPr wrap="square">
            <a:spAutoFit/>
          </a:bodyPr>
          <a:lstStyle/>
          <a:p>
            <a:pPr marL="285750" indent="-285750" defTabSz="457200">
              <a:spcBef>
                <a:spcPts val="1000"/>
              </a:spcBef>
              <a:buClr>
                <a:schemeClr val="accent1"/>
              </a:buClr>
              <a:buSzPct val="80000"/>
              <a:buFont typeface="Wingdings 3" charset="2"/>
              <a:buChar char=""/>
            </a:pPr>
            <a:r>
              <a:rPr lang="en-US" sz="2800" dirty="0">
                <a:solidFill>
                  <a:schemeClr val="accent5">
                    <a:lumMod val="10000"/>
                  </a:schemeClr>
                </a:solidFill>
                <a:latin typeface="Calibri" panose="020F0502020204030204" pitchFamily="34" charset="0"/>
                <a:cs typeface="Calibri" panose="020F0502020204030204" pitchFamily="34" charset="0"/>
              </a:rPr>
              <a:t>April 1 </a:t>
            </a:r>
            <a:r>
              <a:rPr lang="en-US" sz="2800" dirty="0" smtClean="0">
                <a:solidFill>
                  <a:schemeClr val="accent5">
                    <a:lumMod val="10000"/>
                  </a:schemeClr>
                </a:solidFill>
                <a:latin typeface="Calibri" panose="020F0502020204030204" pitchFamily="34" charset="0"/>
                <a:cs typeface="Calibri" panose="020F0502020204030204" pitchFamily="34" charset="0"/>
              </a:rPr>
              <a:t>- TAM will be implemented across UC Davis</a:t>
            </a:r>
            <a:endParaRPr lang="en-US" sz="2800" dirty="0">
              <a:solidFill>
                <a:schemeClr val="accent5">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7156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48" y="459450"/>
            <a:ext cx="8596668" cy="828458"/>
          </a:xfrm>
        </p:spPr>
        <p:txBody>
          <a:bodyPr>
            <a:normAutofit/>
          </a:bodyPr>
          <a:lstStyle/>
          <a:p>
            <a:r>
              <a:rPr lang="en-US" sz="4800" dirty="0"/>
              <a:t>TAM Overview</a:t>
            </a:r>
          </a:p>
        </p:txBody>
      </p:sp>
      <p:sp>
        <p:nvSpPr>
          <p:cNvPr id="3" name="Content Placeholder 2"/>
          <p:cNvSpPr>
            <a:spLocks noGrp="1"/>
          </p:cNvSpPr>
          <p:nvPr>
            <p:ph sz="half" idx="1"/>
          </p:nvPr>
        </p:nvSpPr>
        <p:spPr>
          <a:xfrm>
            <a:off x="476848" y="3483354"/>
            <a:ext cx="7484528" cy="1521670"/>
          </a:xfrm>
        </p:spPr>
        <p:txBody>
          <a:bodyPr vert="horz" lIns="91440" tIns="45720" rIns="91440" bIns="45720" rtlCol="0" anchor="t">
            <a:normAutofit fontScale="70000" lnSpcReduction="20000"/>
          </a:bodyPr>
          <a:lstStyle/>
          <a:p>
            <a:pPr marL="0" indent="0">
              <a:buNone/>
            </a:pPr>
            <a:r>
              <a:rPr lang="en-US" sz="5100" b="1" dirty="0">
                <a:solidFill>
                  <a:schemeClr val="tx1">
                    <a:lumMod val="75000"/>
                    <a:lumOff val="25000"/>
                  </a:schemeClr>
                </a:solidFill>
              </a:rPr>
              <a:t>NOT recruited through TAM:</a:t>
            </a:r>
          </a:p>
          <a:p>
            <a:pPr marL="342900" lvl="1" indent="-342900">
              <a:buFont typeface="Arial" panose="020B0604020202020204" pitchFamily="34" charset="0"/>
              <a:buChar char="•"/>
            </a:pPr>
            <a:endParaRPr lang="en-US" sz="3200" dirty="0">
              <a:solidFill>
                <a:schemeClr val="tx2"/>
              </a:solidFill>
            </a:endParaRPr>
          </a:p>
          <a:p>
            <a:pPr>
              <a:buFont typeface="Arial" panose="020B0604020202020204" pitchFamily="34" charset="0"/>
              <a:buChar char="•"/>
            </a:pPr>
            <a:endParaRPr lang="en-US" sz="3200" dirty="0">
              <a:solidFill>
                <a:schemeClr val="tx2"/>
              </a:solidFill>
            </a:endParaRPr>
          </a:p>
          <a:p>
            <a:pPr lvl="0">
              <a:buFont typeface="Arial" panose="020B0604020202020204" pitchFamily="34" charset="0"/>
              <a:buChar char="•"/>
            </a:pPr>
            <a:endParaRPr lang="en-US" sz="3200" dirty="0">
              <a:solidFill>
                <a:schemeClr val="tx2"/>
              </a:solidFill>
            </a:endParaRPr>
          </a:p>
          <a:p>
            <a:pPr lvl="1">
              <a:buFont typeface="Arial" panose="020B0604020202020204" pitchFamily="34" charset="0"/>
              <a:buChar char="•"/>
            </a:pPr>
            <a:endParaRPr lang="en-US" sz="2800" dirty="0">
              <a:solidFill>
                <a:schemeClr val="tx1"/>
              </a:solidFill>
            </a:endParaRPr>
          </a:p>
          <a:p>
            <a:pPr lvl="1">
              <a:buFont typeface="Arial" panose="020B0604020202020204" pitchFamily="34" charset="0"/>
              <a:buChar char="•"/>
            </a:pPr>
            <a:endParaRPr lang="en-US" sz="2800" dirty="0">
              <a:solidFill>
                <a:schemeClr val="tx1"/>
              </a:solidFill>
            </a:endParaRPr>
          </a:p>
          <a:p>
            <a:pPr>
              <a:buFont typeface="Arial" panose="020B0604020202020204" pitchFamily="34" charset="0"/>
              <a:buChar char="•"/>
            </a:pPr>
            <a:endParaRPr lang="en-US" sz="2800" b="1" dirty="0">
              <a:solidFill>
                <a:schemeClr val="tx1">
                  <a:lumMod val="75000"/>
                  <a:lumOff val="25000"/>
                </a:schemeClr>
              </a:solidFill>
            </a:endParaRPr>
          </a:p>
          <a:p>
            <a:pPr>
              <a:buFont typeface="Arial" panose="020B0604020202020204" pitchFamily="34" charset="0"/>
              <a:buChar char="•"/>
            </a:pPr>
            <a:endParaRPr lang="en-US" sz="2800" b="1" dirty="0">
              <a:solidFill>
                <a:schemeClr val="tx1">
                  <a:lumMod val="75000"/>
                  <a:lumOff val="25000"/>
                </a:schemeClr>
              </a:solidFill>
            </a:endParaRPr>
          </a:p>
          <a:p>
            <a:pPr>
              <a:buFont typeface="Arial" panose="020B0604020202020204" pitchFamily="34" charset="0"/>
              <a:buChar char="•"/>
            </a:pPr>
            <a:endParaRPr lang="en-US" dirty="0"/>
          </a:p>
        </p:txBody>
      </p:sp>
      <p:sp>
        <p:nvSpPr>
          <p:cNvPr id="4" name="Content Placeholder 3"/>
          <p:cNvSpPr>
            <a:spLocks noGrp="1"/>
          </p:cNvSpPr>
          <p:nvPr>
            <p:ph sz="half" idx="2"/>
          </p:nvPr>
        </p:nvSpPr>
        <p:spPr>
          <a:xfrm>
            <a:off x="476848" y="1479939"/>
            <a:ext cx="5138248" cy="643846"/>
          </a:xfrm>
        </p:spPr>
        <p:txBody>
          <a:bodyPr>
            <a:normAutofit fontScale="70000" lnSpcReduction="20000"/>
          </a:bodyPr>
          <a:lstStyle/>
          <a:p>
            <a:pPr marL="0" indent="0">
              <a:buNone/>
            </a:pPr>
            <a:r>
              <a:rPr lang="en-US" sz="5100" b="1" dirty="0">
                <a:solidFill>
                  <a:schemeClr val="tx1">
                    <a:lumMod val="75000"/>
                    <a:lumOff val="25000"/>
                  </a:schemeClr>
                </a:solidFill>
              </a:rPr>
              <a:t>Recruited through TAM</a:t>
            </a:r>
            <a:r>
              <a:rPr lang="en-US" sz="5100" b="1" dirty="0" smtClean="0">
                <a:solidFill>
                  <a:schemeClr val="tx1">
                    <a:lumMod val="75000"/>
                    <a:lumOff val="25000"/>
                  </a:schemeClr>
                </a:solidFill>
              </a:rPr>
              <a:t>:</a:t>
            </a:r>
            <a:endParaRPr lang="en-US" dirty="0"/>
          </a:p>
        </p:txBody>
      </p:sp>
      <p:sp>
        <p:nvSpPr>
          <p:cNvPr id="5" name="Rectangle 4"/>
          <p:cNvSpPr/>
          <p:nvPr/>
        </p:nvSpPr>
        <p:spPr>
          <a:xfrm>
            <a:off x="476848" y="2121504"/>
            <a:ext cx="10112584" cy="1692771"/>
          </a:xfrm>
          <a:prstGeom prst="rect">
            <a:avLst/>
          </a:prstGeom>
        </p:spPr>
        <p:txBody>
          <a:bodyPr wrap="square" lIns="91440" numCol="2">
            <a:spAutoFit/>
          </a:bodyPr>
          <a:lstStyle/>
          <a:p>
            <a:pPr marL="114300" lvl="1" indent="-114300">
              <a:buFont typeface="Arial" panose="020B0604020202020204" pitchFamily="34" charset="0"/>
              <a:buChar char="•"/>
            </a:pPr>
            <a:r>
              <a:rPr lang="en-US" sz="2600" dirty="0" smtClean="0">
                <a:solidFill>
                  <a:schemeClr val="tx2"/>
                </a:solidFill>
                <a:latin typeface="Calibri" panose="020F0502020204030204" pitchFamily="34" charset="0"/>
                <a:cs typeface="Calibri" panose="020F0502020204030204" pitchFamily="34" charset="0"/>
              </a:rPr>
              <a:t>  Staff positions</a:t>
            </a:r>
            <a:endParaRPr lang="en-US" sz="2600" dirty="0">
              <a:solidFill>
                <a:schemeClr val="tx2"/>
              </a:solidFill>
              <a:latin typeface="Calibri" panose="020F0502020204030204" pitchFamily="34" charset="0"/>
              <a:cs typeface="Calibri" panose="020F0502020204030204" pitchFamily="34" charset="0"/>
            </a:endParaRPr>
          </a:p>
          <a:p>
            <a:pPr marL="114300" lvl="1" indent="-114300">
              <a:buFont typeface="Arial" panose="020B0604020202020204" pitchFamily="34" charset="0"/>
              <a:buChar char="•"/>
            </a:pPr>
            <a:r>
              <a:rPr lang="en-US" sz="2600" dirty="0" smtClean="0">
                <a:solidFill>
                  <a:schemeClr val="tx2"/>
                </a:solidFill>
                <a:latin typeface="Calibri" panose="020F0502020204030204" pitchFamily="34" charset="0"/>
                <a:cs typeface="Calibri" panose="020F0502020204030204" pitchFamily="34" charset="0"/>
              </a:rPr>
              <a:t>  Staff physicians</a:t>
            </a:r>
          </a:p>
          <a:p>
            <a:pPr marL="0" lvl="1">
              <a:buFont typeface="Arial" panose="020B0604020202020204" pitchFamily="34" charset="0"/>
              <a:buChar char="•"/>
            </a:pPr>
            <a:endParaRPr lang="en-US" sz="2600" dirty="0">
              <a:solidFill>
                <a:schemeClr val="tx2"/>
              </a:solidFill>
              <a:latin typeface="Calibri" panose="020F0502020204030204" pitchFamily="34" charset="0"/>
              <a:cs typeface="Calibri" panose="020F0502020204030204" pitchFamily="34" charset="0"/>
            </a:endParaRPr>
          </a:p>
          <a:p>
            <a:pPr marL="0" lvl="1">
              <a:buFont typeface="Arial" panose="020B0604020202020204" pitchFamily="34" charset="0"/>
              <a:buChar char="•"/>
            </a:pPr>
            <a:endParaRPr lang="en-US" sz="2600" dirty="0">
              <a:solidFill>
                <a:schemeClr val="tx2"/>
              </a:solidFill>
              <a:latin typeface="Calibri" panose="020F0502020204030204" pitchFamily="34" charset="0"/>
              <a:cs typeface="Calibri" panose="020F0502020204030204" pitchFamily="34" charset="0"/>
            </a:endParaRPr>
          </a:p>
          <a:p>
            <a:pPr marL="0" lvl="1">
              <a:buFont typeface="Arial" panose="020B0604020202020204" pitchFamily="34" charset="0"/>
              <a:buChar char="•"/>
            </a:pPr>
            <a:r>
              <a:rPr lang="en-US" sz="2600" dirty="0" smtClean="0">
                <a:solidFill>
                  <a:schemeClr val="tx2"/>
                </a:solidFill>
                <a:latin typeface="Calibri" panose="020F0502020204030204" pitchFamily="34" charset="0"/>
                <a:cs typeface="Calibri" panose="020F0502020204030204" pitchFamily="34" charset="0"/>
              </a:rPr>
              <a:t>  Residents </a:t>
            </a:r>
            <a:r>
              <a:rPr lang="en-US" sz="2600" dirty="0">
                <a:solidFill>
                  <a:schemeClr val="tx2"/>
                </a:solidFill>
                <a:latin typeface="Calibri" panose="020F0502020204030204" pitchFamily="34" charset="0"/>
                <a:cs typeface="Calibri" panose="020F0502020204030204" pitchFamily="34" charset="0"/>
              </a:rPr>
              <a:t>and </a:t>
            </a:r>
            <a:r>
              <a:rPr lang="en-US" sz="2600" dirty="0" smtClean="0">
                <a:solidFill>
                  <a:schemeClr val="tx2"/>
                </a:solidFill>
                <a:latin typeface="Calibri" panose="020F0502020204030204" pitchFamily="34" charset="0"/>
                <a:cs typeface="Calibri" panose="020F0502020204030204" pitchFamily="34" charset="0"/>
              </a:rPr>
              <a:t>fellows</a:t>
            </a:r>
            <a:endParaRPr lang="en-US" sz="2600" dirty="0">
              <a:solidFill>
                <a:schemeClr val="tx2"/>
              </a:solidFill>
              <a:latin typeface="Calibri" panose="020F0502020204030204" pitchFamily="34" charset="0"/>
              <a:cs typeface="Calibri" panose="020F0502020204030204" pitchFamily="34" charset="0"/>
            </a:endParaRPr>
          </a:p>
          <a:p>
            <a:pPr marL="0" lvl="1">
              <a:buFont typeface="Arial" panose="020B0604020202020204" pitchFamily="34" charset="0"/>
              <a:buChar char="•"/>
            </a:pPr>
            <a:r>
              <a:rPr lang="en-US" sz="2600" dirty="0" smtClean="0">
                <a:solidFill>
                  <a:schemeClr val="tx2"/>
                </a:solidFill>
                <a:latin typeface="Calibri" panose="020F0502020204030204" pitchFamily="34" charset="0"/>
                <a:cs typeface="Calibri" panose="020F0502020204030204" pitchFamily="34" charset="0"/>
              </a:rPr>
              <a:t>  Student staff </a:t>
            </a:r>
            <a:r>
              <a:rPr lang="en-US" sz="2600" dirty="0">
                <a:solidFill>
                  <a:schemeClr val="tx2"/>
                </a:solidFill>
                <a:latin typeface="Calibri" panose="020F0502020204030204" pitchFamily="34" charset="0"/>
                <a:cs typeface="Calibri" panose="020F0502020204030204" pitchFamily="34" charset="0"/>
              </a:rPr>
              <a:t>positions (Health)</a:t>
            </a:r>
          </a:p>
        </p:txBody>
      </p:sp>
      <p:sp>
        <p:nvSpPr>
          <p:cNvPr id="6" name="Rectangle 5"/>
          <p:cNvSpPr/>
          <p:nvPr/>
        </p:nvSpPr>
        <p:spPr>
          <a:xfrm>
            <a:off x="476848" y="4011084"/>
            <a:ext cx="12033504" cy="3693319"/>
          </a:xfrm>
          <a:prstGeom prst="rect">
            <a:avLst/>
          </a:prstGeom>
        </p:spPr>
        <p:txBody>
          <a:bodyPr wrap="square" numCol="2">
            <a:spAutoFit/>
          </a:bodyPr>
          <a:lstStyle/>
          <a:p>
            <a:pPr lvl="0">
              <a:buFont typeface="Arial" panose="020B0604020202020204" pitchFamily="34" charset="0"/>
              <a:buChar char="•"/>
            </a:pPr>
            <a:r>
              <a:rPr lang="en-US" sz="2600" dirty="0" smtClean="0">
                <a:solidFill>
                  <a:schemeClr val="tx2"/>
                </a:solidFill>
                <a:latin typeface="Calibri" panose="020F0502020204030204" pitchFamily="34" charset="0"/>
                <a:cs typeface="Calibri" panose="020F0502020204030204" pitchFamily="34" charset="0"/>
              </a:rPr>
              <a:t>  Academics</a:t>
            </a:r>
            <a:endParaRPr lang="en-US" sz="2600" dirty="0">
              <a:solidFill>
                <a:schemeClr val="tx2"/>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2600" dirty="0" smtClean="0">
                <a:solidFill>
                  <a:schemeClr val="tx2"/>
                </a:solidFill>
                <a:latin typeface="Calibri" panose="020F0502020204030204" pitchFamily="34" charset="0"/>
                <a:cs typeface="Calibri" panose="020F0502020204030204" pitchFamily="34" charset="0"/>
              </a:rPr>
              <a:t>  Academic students</a:t>
            </a:r>
            <a:endParaRPr lang="en-US" sz="2600" dirty="0">
              <a:solidFill>
                <a:schemeClr val="tx2"/>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2600" dirty="0" smtClean="0">
                <a:solidFill>
                  <a:schemeClr val="tx2"/>
                </a:solidFill>
                <a:latin typeface="Calibri" panose="020F0502020204030204" pitchFamily="34" charset="0"/>
                <a:cs typeface="Calibri" panose="020F0502020204030204" pitchFamily="34" charset="0"/>
              </a:rPr>
              <a:t>  Summer </a:t>
            </a:r>
            <a:r>
              <a:rPr lang="en-US" sz="2600" dirty="0">
                <a:solidFill>
                  <a:schemeClr val="tx2"/>
                </a:solidFill>
                <a:latin typeface="Calibri" panose="020F0502020204030204" pitchFamily="34" charset="0"/>
                <a:cs typeface="Calibri" panose="020F0502020204030204" pitchFamily="34" charset="0"/>
              </a:rPr>
              <a:t>Session </a:t>
            </a:r>
            <a:r>
              <a:rPr lang="en-US" sz="2600" dirty="0" smtClean="0">
                <a:solidFill>
                  <a:schemeClr val="tx2"/>
                </a:solidFill>
                <a:latin typeface="Calibri" panose="020F0502020204030204" pitchFamily="34" charset="0"/>
                <a:cs typeface="Calibri" panose="020F0502020204030204" pitchFamily="34" charset="0"/>
              </a:rPr>
              <a:t>instructors</a:t>
            </a:r>
            <a:endParaRPr lang="en-US" sz="2600" dirty="0">
              <a:solidFill>
                <a:schemeClr val="tx2"/>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600" dirty="0" smtClean="0">
                <a:solidFill>
                  <a:schemeClr val="tx2"/>
                </a:solidFill>
                <a:latin typeface="Calibri" panose="020F0502020204030204" pitchFamily="34" charset="0"/>
                <a:cs typeface="Calibri" panose="020F0502020204030204" pitchFamily="34" charset="0"/>
              </a:rPr>
              <a:t>  Student</a:t>
            </a:r>
            <a:r>
              <a:rPr lang="en-US" sz="2600" dirty="0">
                <a:solidFill>
                  <a:schemeClr val="tx2"/>
                </a:solidFill>
                <a:latin typeface="Calibri" panose="020F0502020204030204" pitchFamily="34" charset="0"/>
                <a:cs typeface="Calibri" panose="020F0502020204030204" pitchFamily="34" charset="0"/>
              </a:rPr>
              <a:t> staff </a:t>
            </a:r>
            <a:r>
              <a:rPr lang="en-US" sz="2600" dirty="0" smtClean="0">
                <a:solidFill>
                  <a:schemeClr val="tx2"/>
                </a:solidFill>
                <a:latin typeface="Calibri" panose="020F0502020204030204" pitchFamily="34" charset="0"/>
                <a:cs typeface="Calibri" panose="020F0502020204030204" pitchFamily="34" charset="0"/>
              </a:rPr>
              <a:t>employees (Campus)</a:t>
            </a:r>
          </a:p>
          <a:p>
            <a:pPr>
              <a:buFont typeface="Arial" panose="020B0604020202020204" pitchFamily="34" charset="0"/>
              <a:buChar char="•"/>
            </a:pPr>
            <a:r>
              <a:rPr lang="en-US" sz="2600" dirty="0" smtClean="0">
                <a:solidFill>
                  <a:schemeClr val="tx2"/>
                </a:solidFill>
                <a:latin typeface="Calibri" panose="020F0502020204030204" pitchFamily="34" charset="0"/>
                <a:cs typeface="Calibri" panose="020F0502020204030204" pitchFamily="34" charset="0"/>
              </a:rPr>
              <a:t>  Camp counselors</a:t>
            </a:r>
          </a:p>
          <a:p>
            <a:pPr>
              <a:buFont typeface="Arial" panose="020B0604020202020204" pitchFamily="34" charset="0"/>
              <a:buChar char="•"/>
            </a:pPr>
            <a:endParaRPr lang="en-US" sz="2600" dirty="0">
              <a:solidFill>
                <a:schemeClr val="tx2"/>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600" dirty="0" smtClean="0">
              <a:solidFill>
                <a:schemeClr val="tx2"/>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600" dirty="0">
              <a:solidFill>
                <a:schemeClr val="tx2"/>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600" dirty="0">
              <a:solidFill>
                <a:schemeClr val="tx2"/>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2600" dirty="0" smtClean="0">
                <a:solidFill>
                  <a:schemeClr val="tx2"/>
                </a:solidFill>
                <a:latin typeface="Calibri" panose="020F0502020204030204" pitchFamily="34" charset="0"/>
                <a:cs typeface="Calibri" panose="020F0502020204030204" pitchFamily="34" charset="0"/>
              </a:rPr>
              <a:t>  University </a:t>
            </a:r>
            <a:r>
              <a:rPr lang="en-US" sz="2600" dirty="0">
                <a:solidFill>
                  <a:schemeClr val="tx2"/>
                </a:solidFill>
                <a:latin typeface="Calibri" panose="020F0502020204030204" pitchFamily="34" charset="0"/>
                <a:cs typeface="Calibri" panose="020F0502020204030204" pitchFamily="34" charset="0"/>
              </a:rPr>
              <a:t>Extension </a:t>
            </a:r>
            <a:r>
              <a:rPr lang="en-US" sz="2600" dirty="0" smtClean="0">
                <a:solidFill>
                  <a:schemeClr val="tx2"/>
                </a:solidFill>
                <a:latin typeface="Calibri" panose="020F0502020204030204" pitchFamily="34" charset="0"/>
                <a:cs typeface="Calibri" panose="020F0502020204030204" pitchFamily="34" charset="0"/>
              </a:rPr>
              <a:t>students</a:t>
            </a:r>
          </a:p>
          <a:p>
            <a:pPr lvl="0">
              <a:buFont typeface="Arial" panose="020B0604020202020204" pitchFamily="34" charset="0"/>
              <a:buChar char="•"/>
            </a:pPr>
            <a:r>
              <a:rPr lang="en-US" sz="2600" dirty="0" smtClean="0">
                <a:solidFill>
                  <a:schemeClr val="tx2"/>
                </a:solidFill>
                <a:latin typeface="Calibri" panose="020F0502020204030204" pitchFamily="34" charset="0"/>
                <a:cs typeface="Calibri" panose="020F0502020204030204" pitchFamily="34" charset="0"/>
              </a:rPr>
              <a:t>  Senior </a:t>
            </a:r>
            <a:r>
              <a:rPr lang="en-US" sz="2600" dirty="0">
                <a:solidFill>
                  <a:schemeClr val="tx2"/>
                </a:solidFill>
                <a:latin typeface="Calibri" panose="020F0502020204030204" pitchFamily="34" charset="0"/>
                <a:cs typeface="Calibri" panose="020F0502020204030204" pitchFamily="34" charset="0"/>
              </a:rPr>
              <a:t>Management Group </a:t>
            </a:r>
            <a:endParaRPr lang="en-US" sz="2600" dirty="0" smtClean="0">
              <a:solidFill>
                <a:schemeClr val="tx2"/>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2600" dirty="0" smtClean="0">
                <a:solidFill>
                  <a:schemeClr val="tx2"/>
                </a:solidFill>
                <a:latin typeface="Calibri" panose="020F0502020204030204" pitchFamily="34" charset="0"/>
                <a:cs typeface="Calibri" panose="020F0502020204030204" pitchFamily="34" charset="0"/>
              </a:rPr>
              <a:t>  Externs </a:t>
            </a:r>
            <a:r>
              <a:rPr lang="en-US" sz="2600" dirty="0">
                <a:solidFill>
                  <a:schemeClr val="tx2"/>
                </a:solidFill>
                <a:latin typeface="Calibri" panose="020F0502020204030204" pitchFamily="34" charset="0"/>
                <a:cs typeface="Calibri" panose="020F0502020204030204" pitchFamily="34" charset="0"/>
              </a:rPr>
              <a:t>and </a:t>
            </a:r>
            <a:r>
              <a:rPr lang="en-US" sz="2600" dirty="0" smtClean="0">
                <a:solidFill>
                  <a:schemeClr val="tx2"/>
                </a:solidFill>
                <a:latin typeface="Calibri" panose="020F0502020204030204" pitchFamily="34" charset="0"/>
                <a:cs typeface="Calibri" panose="020F0502020204030204" pitchFamily="34" charset="0"/>
              </a:rPr>
              <a:t>observers</a:t>
            </a:r>
            <a:endParaRPr lang="en-US" sz="2600" dirty="0">
              <a:solidFill>
                <a:schemeClr val="tx2"/>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2600" dirty="0" smtClean="0">
                <a:solidFill>
                  <a:schemeClr val="tx2"/>
                </a:solidFill>
                <a:latin typeface="Calibri" panose="020F0502020204030204" pitchFamily="34" charset="0"/>
                <a:cs typeface="Calibri" panose="020F0502020204030204" pitchFamily="34" charset="0"/>
              </a:rPr>
              <a:t>  Contingent workers </a:t>
            </a:r>
            <a:r>
              <a:rPr lang="en-US" sz="2600" dirty="0">
                <a:solidFill>
                  <a:schemeClr val="tx2"/>
                </a:solidFill>
                <a:latin typeface="Calibri" panose="020F0502020204030204" pitchFamily="34" charset="0"/>
                <a:cs typeface="Calibri" panose="020F0502020204030204" pitchFamily="34" charset="0"/>
              </a:rPr>
              <a:t>(CWR)</a:t>
            </a:r>
          </a:p>
        </p:txBody>
      </p:sp>
    </p:spTree>
    <p:extLst>
      <p:ext uri="{BB962C8B-B14F-4D97-AF65-F5344CB8AC3E}">
        <p14:creationId xmlns:p14="http://schemas.microsoft.com/office/powerpoint/2010/main" val="2240160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960" y="409299"/>
            <a:ext cx="8596668" cy="829893"/>
          </a:xfrm>
        </p:spPr>
        <p:txBody>
          <a:bodyPr>
            <a:normAutofit/>
          </a:bodyPr>
          <a:lstStyle/>
          <a:p>
            <a:r>
              <a:rPr lang="en-US" sz="4800" dirty="0"/>
              <a:t>TAM Overview</a:t>
            </a:r>
          </a:p>
        </p:txBody>
      </p:sp>
      <p:sp>
        <p:nvSpPr>
          <p:cNvPr id="3" name="Content Placeholder 2"/>
          <p:cNvSpPr>
            <a:spLocks noGrp="1"/>
          </p:cNvSpPr>
          <p:nvPr>
            <p:ph idx="1"/>
          </p:nvPr>
        </p:nvSpPr>
        <p:spPr>
          <a:xfrm>
            <a:off x="669960" y="1571949"/>
            <a:ext cx="10497913" cy="2577992"/>
          </a:xfrm>
        </p:spPr>
        <p:txBody>
          <a:bodyPr>
            <a:normAutofit/>
          </a:bodyPr>
          <a:lstStyle/>
          <a:p>
            <a:pPr marL="0" indent="0">
              <a:buNone/>
            </a:pPr>
            <a:r>
              <a:rPr lang="en-US" sz="2600" dirty="0" err="1">
                <a:solidFill>
                  <a:schemeClr val="tx1"/>
                </a:solidFill>
              </a:rPr>
              <a:t>PeopleAdmin</a:t>
            </a:r>
            <a:r>
              <a:rPr lang="en-US" sz="2600" dirty="0">
                <a:solidFill>
                  <a:schemeClr val="tx1"/>
                </a:solidFill>
              </a:rPr>
              <a:t> at Davis </a:t>
            </a:r>
            <a:r>
              <a:rPr lang="en-US" sz="2600" dirty="0" smtClean="0">
                <a:solidFill>
                  <a:schemeClr val="tx1"/>
                </a:solidFill>
              </a:rPr>
              <a:t>Campus will:</a:t>
            </a:r>
            <a:endParaRPr lang="en-US" sz="2600" dirty="0">
              <a:solidFill>
                <a:schemeClr val="tx1"/>
              </a:solidFill>
            </a:endParaRPr>
          </a:p>
          <a:p>
            <a:pPr lvl="1"/>
            <a:r>
              <a:rPr lang="en-US" sz="2400" dirty="0" smtClean="0">
                <a:solidFill>
                  <a:schemeClr val="tx1"/>
                </a:solidFill>
              </a:rPr>
              <a:t>Continue to </a:t>
            </a:r>
            <a:r>
              <a:rPr lang="en-US" sz="2400" dirty="0">
                <a:solidFill>
                  <a:schemeClr val="tx1"/>
                </a:solidFill>
              </a:rPr>
              <a:t>be used for the Position Description </a:t>
            </a:r>
            <a:r>
              <a:rPr lang="en-US" sz="2400" dirty="0" smtClean="0">
                <a:solidFill>
                  <a:schemeClr val="tx1"/>
                </a:solidFill>
              </a:rPr>
              <a:t>library </a:t>
            </a:r>
            <a:r>
              <a:rPr lang="en-US" sz="2400" dirty="0">
                <a:solidFill>
                  <a:schemeClr val="tx1"/>
                </a:solidFill>
              </a:rPr>
              <a:t>and </a:t>
            </a:r>
            <a:r>
              <a:rPr lang="en-US" sz="2400" dirty="0" smtClean="0">
                <a:solidFill>
                  <a:schemeClr val="tx1"/>
                </a:solidFill>
              </a:rPr>
              <a:t>classification</a:t>
            </a:r>
          </a:p>
          <a:p>
            <a:pPr marL="457200" lvl="1" indent="0">
              <a:buNone/>
            </a:pPr>
            <a:endParaRPr lang="en-US" sz="2400" dirty="0">
              <a:solidFill>
                <a:schemeClr val="tx1"/>
              </a:solidFill>
            </a:endParaRPr>
          </a:p>
          <a:p>
            <a:pPr marL="0" indent="0">
              <a:buNone/>
            </a:pPr>
            <a:r>
              <a:rPr lang="en-US" sz="2600" dirty="0" err="1">
                <a:solidFill>
                  <a:schemeClr val="tx1"/>
                </a:solidFill>
              </a:rPr>
              <a:t>OnBase</a:t>
            </a:r>
            <a:r>
              <a:rPr lang="en-US" sz="2600" dirty="0">
                <a:solidFill>
                  <a:schemeClr val="tx1"/>
                </a:solidFill>
              </a:rPr>
              <a:t> at UC Davis </a:t>
            </a:r>
            <a:r>
              <a:rPr lang="en-US" sz="2600" dirty="0" smtClean="0">
                <a:solidFill>
                  <a:schemeClr val="tx1"/>
                </a:solidFill>
              </a:rPr>
              <a:t>Health will:</a:t>
            </a:r>
            <a:endParaRPr lang="en-US" sz="2600" dirty="0">
              <a:solidFill>
                <a:schemeClr val="tx1"/>
              </a:solidFill>
            </a:endParaRPr>
          </a:p>
          <a:p>
            <a:pPr lvl="1"/>
            <a:r>
              <a:rPr lang="en-US" sz="2400" dirty="0" smtClean="0">
                <a:solidFill>
                  <a:schemeClr val="tx1"/>
                </a:solidFill>
              </a:rPr>
              <a:t>Continue </a:t>
            </a:r>
            <a:r>
              <a:rPr lang="en-US" sz="2400" dirty="0">
                <a:solidFill>
                  <a:schemeClr val="tx1"/>
                </a:solidFill>
              </a:rPr>
              <a:t>to be used as the Position Description </a:t>
            </a:r>
            <a:r>
              <a:rPr lang="en-US" sz="2400" dirty="0" smtClean="0">
                <a:solidFill>
                  <a:schemeClr val="tx1"/>
                </a:solidFill>
              </a:rPr>
              <a:t>repository</a:t>
            </a:r>
            <a:endParaRPr lang="en-US" sz="2400" dirty="0">
              <a:solidFill>
                <a:schemeClr val="tx1"/>
              </a:solidFill>
            </a:endParaRPr>
          </a:p>
          <a:p>
            <a:pPr marL="457200" lvl="1" indent="0">
              <a:buNone/>
            </a:pPr>
            <a:endParaRPr lang="en-US" sz="2400" dirty="0" smtClean="0">
              <a:solidFill>
                <a:schemeClr val="tx1"/>
              </a:solidFill>
            </a:endParaRPr>
          </a:p>
          <a:p>
            <a:pPr marL="457200" lvl="1" indent="0">
              <a:buNone/>
            </a:pPr>
            <a:endParaRPr lang="en-US" sz="2600" dirty="0">
              <a:solidFill>
                <a:schemeClr val="tx1"/>
              </a:solidFill>
            </a:endParaRPr>
          </a:p>
          <a:p>
            <a:endParaRPr lang="en-US" sz="2400" dirty="0"/>
          </a:p>
          <a:p>
            <a:endParaRPr lang="en-US" sz="2400" dirty="0"/>
          </a:p>
          <a:p>
            <a:pPr marL="0" indent="0">
              <a:buNone/>
            </a:pPr>
            <a:endParaRPr lang="en-US" sz="2400" dirty="0"/>
          </a:p>
          <a:p>
            <a:pPr marL="0" indent="0">
              <a:buNone/>
            </a:pPr>
            <a:endParaRPr lang="en-US" sz="2400" dirty="0"/>
          </a:p>
        </p:txBody>
      </p:sp>
      <p:sp>
        <p:nvSpPr>
          <p:cNvPr id="4" name="Rectangle 3"/>
          <p:cNvSpPr/>
          <p:nvPr/>
        </p:nvSpPr>
        <p:spPr>
          <a:xfrm>
            <a:off x="669958" y="5094092"/>
            <a:ext cx="10717369" cy="830997"/>
          </a:xfrm>
          <a:prstGeom prst="rect">
            <a:avLst/>
          </a:prstGeom>
        </p:spPr>
        <p:txBody>
          <a:bodyPr wrap="square">
            <a:spAutoFit/>
          </a:bodyPr>
          <a:lstStyle/>
          <a:p>
            <a:pPr marL="57150"/>
            <a:r>
              <a:rPr lang="en-US" sz="2400" dirty="0">
                <a:solidFill>
                  <a:srgbClr val="000000"/>
                </a:solidFill>
                <a:latin typeface="Calibri" panose="020F0502020204030204" pitchFamily="34" charset="0"/>
                <a:cs typeface="Calibri" panose="020F0502020204030204" pitchFamily="34" charset="0"/>
              </a:rPr>
              <a:t>We anticipate that both the Davis Campus and UC Davis Health will utilize a common Position Description Library at some point in the future. </a:t>
            </a:r>
          </a:p>
        </p:txBody>
      </p:sp>
      <p:sp>
        <p:nvSpPr>
          <p:cNvPr id="5" name="Rectangle 4"/>
          <p:cNvSpPr/>
          <p:nvPr/>
        </p:nvSpPr>
        <p:spPr>
          <a:xfrm>
            <a:off x="669960" y="4527449"/>
            <a:ext cx="7355860" cy="584775"/>
          </a:xfrm>
          <a:prstGeom prst="rect">
            <a:avLst/>
          </a:prstGeom>
        </p:spPr>
        <p:txBody>
          <a:bodyPr wrap="none">
            <a:spAutoFit/>
          </a:bodyPr>
          <a:lstStyle/>
          <a:p>
            <a:r>
              <a:rPr lang="en-US" sz="3200" dirty="0" smtClean="0">
                <a:solidFill>
                  <a:srgbClr val="000000"/>
                </a:solidFill>
                <a:latin typeface="Calibri" panose="020F0502020204030204" pitchFamily="34" charset="0"/>
                <a:cs typeface="Calibri" panose="020F0502020204030204" pitchFamily="34" charset="0"/>
              </a:rPr>
              <a:t>Position Descriptions After </a:t>
            </a:r>
            <a:r>
              <a:rPr lang="en-US" sz="3200" dirty="0" err="1" smtClean="0">
                <a:solidFill>
                  <a:srgbClr val="000000"/>
                </a:solidFill>
                <a:latin typeface="Calibri" panose="020F0502020204030204" pitchFamily="34" charset="0"/>
                <a:cs typeface="Calibri" panose="020F0502020204030204" pitchFamily="34" charset="0"/>
              </a:rPr>
              <a:t>UCPath</a:t>
            </a:r>
            <a:r>
              <a:rPr lang="en-US" sz="3200" dirty="0" smtClean="0">
                <a:solidFill>
                  <a:srgbClr val="000000"/>
                </a:solidFill>
                <a:latin typeface="Calibri" panose="020F0502020204030204" pitchFamily="34" charset="0"/>
                <a:cs typeface="Calibri" panose="020F0502020204030204" pitchFamily="34" charset="0"/>
              </a:rPr>
              <a:t> Go Live</a:t>
            </a:r>
            <a:endParaRPr lang="en-US" sz="32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1663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28" y="120751"/>
            <a:ext cx="8447233" cy="831593"/>
          </a:xfrm>
        </p:spPr>
        <p:txBody>
          <a:bodyPr>
            <a:normAutofit fontScale="90000"/>
          </a:bodyPr>
          <a:lstStyle/>
          <a:p>
            <a:r>
              <a:rPr lang="en-US" dirty="0"/>
              <a:t>TAM Overview</a:t>
            </a:r>
            <a:br>
              <a:rPr lang="en-US" dirty="0"/>
            </a:br>
            <a:endParaRPr lang="en-US" dirty="0"/>
          </a:p>
        </p:txBody>
      </p:sp>
      <p:sp>
        <p:nvSpPr>
          <p:cNvPr id="5" name="Rectangle 4"/>
          <p:cNvSpPr/>
          <p:nvPr/>
        </p:nvSpPr>
        <p:spPr>
          <a:xfrm>
            <a:off x="6942360" y="-268657"/>
            <a:ext cx="5292046" cy="7319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28" y="782776"/>
            <a:ext cx="11964202" cy="5935657"/>
          </a:xfrm>
          <a:prstGeom prst="rect">
            <a:avLst/>
          </a:prstGeom>
        </p:spPr>
      </p:pic>
    </p:spTree>
    <p:extLst>
      <p:ext uri="{BB962C8B-B14F-4D97-AF65-F5344CB8AC3E}">
        <p14:creationId xmlns:p14="http://schemas.microsoft.com/office/powerpoint/2010/main" val="18144638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Custom 7">
      <a:dk1>
        <a:srgbClr val="002855"/>
      </a:dk1>
      <a:lt1>
        <a:sysClr val="window" lastClr="FFFFFF"/>
      </a:lt1>
      <a:dk2>
        <a:srgbClr val="002855"/>
      </a:dk2>
      <a:lt2>
        <a:srgbClr val="CBDFF4"/>
      </a:lt2>
      <a:accent1>
        <a:srgbClr val="002855"/>
      </a:accent1>
      <a:accent2>
        <a:srgbClr val="276DB8"/>
      </a:accent2>
      <a:accent3>
        <a:srgbClr val="6EA6E0"/>
      </a:accent3>
      <a:accent4>
        <a:srgbClr val="A6C8EC"/>
      </a:accent4>
      <a:accent5>
        <a:srgbClr val="CBDFF4"/>
      </a:accent5>
      <a:accent6>
        <a:srgbClr val="0A658C"/>
      </a:accent6>
      <a:hlink>
        <a:srgbClr val="00B0F0"/>
      </a:hlink>
      <a:folHlink>
        <a:srgbClr val="9297CF"/>
      </a:folHlink>
    </a:clrScheme>
    <a:fontScheme name="proxima nova">
      <a:majorFont>
        <a:latin typeface="Proxima Nova Light"/>
        <a:ea typeface=""/>
        <a:cs typeface=""/>
      </a:majorFont>
      <a:minorFont>
        <a:latin typeface="Proxima Nova"/>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uc_path_lucida.potx" id="{36E05975-BA0D-4DED-B11A-6B99B8F47C49}" vid="{16362A8A-5084-4D67-819E-60B7FE9039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uc_path_calibri</Template>
  <TotalTime>8384</TotalTime>
  <Words>3106</Words>
  <Application>Microsoft Office PowerPoint</Application>
  <PresentationFormat>Widescreen</PresentationFormat>
  <Paragraphs>579</Paragraphs>
  <Slides>59</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Bradley Hand ITC</vt:lpstr>
      <vt:lpstr>Calibri</vt:lpstr>
      <vt:lpstr>Kalinga</vt:lpstr>
      <vt:lpstr>Proxima Nova</vt:lpstr>
      <vt:lpstr>Proxima Nova Light</vt:lpstr>
      <vt:lpstr>Verdana</vt:lpstr>
      <vt:lpstr>Wingdings</vt:lpstr>
      <vt:lpstr>Wingdings 3</vt:lpstr>
      <vt:lpstr>Facet</vt:lpstr>
      <vt:lpstr>Go-Live Countdown</vt:lpstr>
      <vt:lpstr>Change Network</vt:lpstr>
      <vt:lpstr>PowerPoint Presentation</vt:lpstr>
      <vt:lpstr>Talent Acquisition Management (TAM)</vt:lpstr>
      <vt:lpstr>Topics</vt:lpstr>
      <vt:lpstr>TAM Overview</vt:lpstr>
      <vt:lpstr>TAM Overview</vt:lpstr>
      <vt:lpstr>TAM Overview</vt:lpstr>
      <vt:lpstr>TAM Overview </vt:lpstr>
      <vt:lpstr>PowerPoint Presentation</vt:lpstr>
      <vt:lpstr>TAM Overview</vt:lpstr>
      <vt:lpstr>Benefits of TAM</vt:lpstr>
      <vt:lpstr>What’s Changing</vt:lpstr>
      <vt:lpstr>TAM Training</vt:lpstr>
      <vt:lpstr>Preview TAM</vt:lpstr>
      <vt:lpstr>PowerPoint Presentation</vt:lpstr>
      <vt:lpstr>Approvals</vt:lpstr>
      <vt:lpstr>UCPath Portal</vt:lpstr>
      <vt:lpstr>Recruiting Home</vt:lpstr>
      <vt:lpstr>Manage Job Opening</vt:lpstr>
      <vt:lpstr>Prepare Hire</vt:lpstr>
      <vt:lpstr>New Hire Data Flow</vt:lpstr>
      <vt:lpstr>Reports  </vt:lpstr>
      <vt:lpstr>PowerPoint Presentation</vt:lpstr>
      <vt:lpstr>PowerPoint Presentation</vt:lpstr>
      <vt:lpstr>Questions re: TAM? </vt:lpstr>
      <vt:lpstr>PowerPoint Presentation</vt:lpstr>
      <vt:lpstr>UCPath ePerformance Overview</vt:lpstr>
      <vt:lpstr>UCPath ePerformance Access and Key Features</vt:lpstr>
      <vt:lpstr>What’s Changing</vt:lpstr>
      <vt:lpstr>New aligned UC Davis UCPath ePerformance employee evaluation ratings: (To be rolled out as employee groups transition to UCPath ePerformance)</vt:lpstr>
      <vt:lpstr>PowerPoint Presentation</vt:lpstr>
      <vt:lpstr>Training…</vt:lpstr>
      <vt:lpstr>Employees not affected</vt:lpstr>
      <vt:lpstr>ePerformance Roles</vt:lpstr>
      <vt:lpstr>Optional Nomination of Participants (pilot) UC Davis Campus - Feature limited to non-represented employees  UC Davis Health - Feature limited to non-represented employees and UCDH Primary Care Network nursing staff</vt:lpstr>
      <vt:lpstr>Probationary Evaluation </vt:lpstr>
      <vt:lpstr>ePerformance Screen Shots </vt:lpstr>
      <vt:lpstr>PowerPoint Presentation</vt:lpstr>
      <vt:lpstr>PowerPoint Presentation</vt:lpstr>
      <vt:lpstr>PowerPoint Presentation</vt:lpstr>
      <vt:lpstr>PowerPoint Presentation</vt:lpstr>
      <vt:lpstr>Questions re: ePerformance? </vt:lpstr>
      <vt:lpstr>PowerPoint Presentation</vt:lpstr>
      <vt:lpstr>Cutover Activities/Freeze Dates</vt:lpstr>
      <vt:lpstr>DUO Update</vt:lpstr>
      <vt:lpstr>Direct Deposit Update</vt:lpstr>
      <vt:lpstr>Online Benefits Self-Service</vt:lpstr>
      <vt:lpstr>Base Camp Service Model</vt:lpstr>
      <vt:lpstr>Training Update</vt:lpstr>
      <vt:lpstr>Training Resources &amp; eLearning</vt:lpstr>
      <vt:lpstr>Training Courses</vt:lpstr>
      <vt:lpstr>Change/Communication Update”</vt:lpstr>
      <vt:lpstr>Town Hall Meetings</vt:lpstr>
      <vt:lpstr>Readiness Checklist Handout/Poster</vt:lpstr>
      <vt:lpstr>Academic Units Update</vt:lpstr>
      <vt:lpstr>Upcoming Events</vt:lpstr>
      <vt:lpstr>UC Davis Change Network (N= 458)</vt:lpstr>
      <vt:lpstr>Questions?</vt:lpstr>
    </vt:vector>
  </TitlesOfParts>
  <Manager/>
  <Company>A&amp;FS, UC Davis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Susan A McCutcheon</dc:creator>
  <cp:keywords/>
  <dc:description/>
  <cp:lastModifiedBy>Ann W Foley</cp:lastModifiedBy>
  <cp:revision>157</cp:revision>
  <cp:lastPrinted>2019-01-23T19:13:55Z</cp:lastPrinted>
  <dcterms:created xsi:type="dcterms:W3CDTF">2018-06-20T16:28:27Z</dcterms:created>
  <dcterms:modified xsi:type="dcterms:W3CDTF">2019-02-19T02:13:39Z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E4A973AB-F195-4214-9F88-6119E0EFC6B9</vt:lpwstr>
  </property>
  <property fmtid="{D5CDD505-2E9C-101B-9397-08002B2CF9AE}" pid="3" name="ArticulatePath">
    <vt:lpwstr>HRAC Presentation 1-16-19</vt:lpwstr>
  </property>
</Properties>
</file>